
<file path=[Content_Types].xml><?xml version="1.0" encoding="utf-8"?>
<Types xmlns="http://schemas.openxmlformats.org/package/2006/content-types">
  <Default Extension="xml" ContentType="application/xml"/>
  <Default Extension="gif" ContentType="image/gif"/>
  <Default Extension="jpeg" ContentType="image/jpeg"/>
  <Default Extension="tiff" ContentType="image/tiff"/>
  <Default Extension="jpg" ContentType="image/jpeg"/>
  <Default Extension="m4v" ContentType="video/unknown"/>
  <Default Extension="rels" ContentType="application/vnd.openxmlformats-package.relationships+xml"/>
  <Default Extension="tif" ContentType="image/tif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257" r:id="rId3"/>
    <p:sldId id="278" r:id="rId4"/>
    <p:sldId id="277" r:id="rId5"/>
    <p:sldId id="305" r:id="rId6"/>
    <p:sldId id="280" r:id="rId7"/>
    <p:sldId id="279" r:id="rId8"/>
    <p:sldId id="281" r:id="rId9"/>
    <p:sldId id="282" r:id="rId10"/>
    <p:sldId id="286" r:id="rId11"/>
    <p:sldId id="285" r:id="rId12"/>
    <p:sldId id="283" r:id="rId13"/>
    <p:sldId id="259" r:id="rId14"/>
    <p:sldId id="284" r:id="rId15"/>
    <p:sldId id="287" r:id="rId16"/>
    <p:sldId id="304" r:id="rId17"/>
    <p:sldId id="292" r:id="rId18"/>
    <p:sldId id="267" r:id="rId19"/>
    <p:sldId id="294" r:id="rId20"/>
    <p:sldId id="293" r:id="rId21"/>
    <p:sldId id="288" r:id="rId22"/>
    <p:sldId id="290" r:id="rId23"/>
    <p:sldId id="266" r:id="rId24"/>
    <p:sldId id="295" r:id="rId25"/>
    <p:sldId id="291" r:id="rId26"/>
    <p:sldId id="289" r:id="rId27"/>
    <p:sldId id="296" r:id="rId28"/>
    <p:sldId id="297" r:id="rId29"/>
    <p:sldId id="298" r:id="rId30"/>
    <p:sldId id="299" r:id="rId31"/>
    <p:sldId id="301" r:id="rId32"/>
    <p:sldId id="300" r:id="rId33"/>
    <p:sldId id="276" r:id="rId34"/>
    <p:sldId id="302" r:id="rId35"/>
    <p:sldId id="303" r:id="rId36"/>
    <p:sldId id="258" r:id="rId37"/>
    <p:sldId id="263"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26DF"/>
    <a:srgbClr val="FF430D"/>
    <a:srgbClr val="83E187"/>
    <a:srgbClr val="8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449" autoAdjust="0"/>
    <p:restoredTop sz="97324" autoAdjust="0"/>
  </p:normalViewPr>
  <p:slideViewPr>
    <p:cSldViewPr snapToGrid="0" snapToObjects="1">
      <p:cViewPr>
        <p:scale>
          <a:sx n="100" d="100"/>
          <a:sy n="100" d="100"/>
        </p:scale>
        <p:origin x="-1472" y="-12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31B54A-A488-0949-9174-5E37A1AC0973}" type="doc">
      <dgm:prSet loTypeId="urn:microsoft.com/office/officeart/2005/8/layout/process1" loCatId="" qsTypeId="urn:microsoft.com/office/officeart/2005/8/quickstyle/simple1" qsCatId="simple" csTypeId="urn:microsoft.com/office/officeart/2005/8/colors/accent1_2" csCatId="accent1" phldr="1"/>
      <dgm:spPr/>
    </dgm:pt>
    <dgm:pt modelId="{D071A471-B4D0-CF4E-82DE-CD09635CB4AC}">
      <dgm:prSet phldrT="[Text]"/>
      <dgm:spPr/>
      <dgm:t>
        <a:bodyPr/>
        <a:lstStyle/>
        <a:p>
          <a:r>
            <a:rPr lang="en-US" dirty="0" smtClean="0"/>
            <a:t>Clearing</a:t>
          </a:r>
          <a:endParaRPr lang="en-US" dirty="0"/>
        </a:p>
      </dgm:t>
    </dgm:pt>
    <dgm:pt modelId="{AF232790-3EF0-C34D-B240-90B844C39D34}" type="parTrans" cxnId="{4E5B78CA-6082-9A4E-9D38-BB2BF1E3FF95}">
      <dgm:prSet/>
      <dgm:spPr/>
      <dgm:t>
        <a:bodyPr/>
        <a:lstStyle/>
        <a:p>
          <a:endParaRPr lang="en-US"/>
        </a:p>
      </dgm:t>
    </dgm:pt>
    <dgm:pt modelId="{7A3D480B-DEF3-3243-B50B-EDAA22F35BB6}" type="sibTrans" cxnId="{4E5B78CA-6082-9A4E-9D38-BB2BF1E3FF95}">
      <dgm:prSet/>
      <dgm:spPr/>
      <dgm:t>
        <a:bodyPr/>
        <a:lstStyle/>
        <a:p>
          <a:endParaRPr lang="en-US"/>
        </a:p>
      </dgm:t>
    </dgm:pt>
    <dgm:pt modelId="{8F755D7A-DD04-F041-98F5-244AE74CE563}">
      <dgm:prSet phldrT="[Text]"/>
      <dgm:spPr/>
      <dgm:t>
        <a:bodyPr/>
        <a:lstStyle/>
        <a:p>
          <a:r>
            <a:rPr lang="en-US" dirty="0" smtClean="0"/>
            <a:t>Mounting</a:t>
          </a:r>
          <a:endParaRPr lang="en-US" dirty="0"/>
        </a:p>
      </dgm:t>
    </dgm:pt>
    <dgm:pt modelId="{9D6499D8-F4E6-1648-B54A-EA64B8068F43}" type="parTrans" cxnId="{9212691C-9BD0-0E47-B1C4-532833B56C18}">
      <dgm:prSet/>
      <dgm:spPr/>
      <dgm:t>
        <a:bodyPr/>
        <a:lstStyle/>
        <a:p>
          <a:endParaRPr lang="en-US"/>
        </a:p>
      </dgm:t>
    </dgm:pt>
    <dgm:pt modelId="{3E350F84-BD17-9941-A8F1-CD3712FE3CAD}" type="sibTrans" cxnId="{9212691C-9BD0-0E47-B1C4-532833B56C18}">
      <dgm:prSet/>
      <dgm:spPr/>
      <dgm:t>
        <a:bodyPr/>
        <a:lstStyle/>
        <a:p>
          <a:endParaRPr lang="en-US"/>
        </a:p>
      </dgm:t>
    </dgm:pt>
    <dgm:pt modelId="{4291B871-C35D-4143-B090-E8C73C18F67A}">
      <dgm:prSet phldrT="[Text]"/>
      <dgm:spPr/>
      <dgm:t>
        <a:bodyPr/>
        <a:lstStyle/>
        <a:p>
          <a:r>
            <a:rPr lang="en-US" dirty="0" smtClean="0"/>
            <a:t>Photographing</a:t>
          </a:r>
          <a:endParaRPr lang="en-US" dirty="0"/>
        </a:p>
      </dgm:t>
    </dgm:pt>
    <dgm:pt modelId="{4F9B25A7-3C1C-E74C-A55D-F007DCF25532}" type="parTrans" cxnId="{3077FDA7-BFC2-6B4B-A937-47694D86E3D4}">
      <dgm:prSet/>
      <dgm:spPr/>
      <dgm:t>
        <a:bodyPr/>
        <a:lstStyle/>
        <a:p>
          <a:endParaRPr lang="en-US"/>
        </a:p>
      </dgm:t>
    </dgm:pt>
    <dgm:pt modelId="{4127038C-37D4-8B49-B2EA-61758855E037}" type="sibTrans" cxnId="{3077FDA7-BFC2-6B4B-A937-47694D86E3D4}">
      <dgm:prSet/>
      <dgm:spPr/>
      <dgm:t>
        <a:bodyPr/>
        <a:lstStyle/>
        <a:p>
          <a:endParaRPr lang="en-US"/>
        </a:p>
      </dgm:t>
    </dgm:pt>
    <dgm:pt modelId="{FA802D6B-6E8C-A24B-937B-4C2BCE161BED}">
      <dgm:prSet/>
      <dgm:spPr/>
      <dgm:t>
        <a:bodyPr/>
        <a:lstStyle/>
        <a:p>
          <a:r>
            <a:rPr lang="en-US" dirty="0" smtClean="0"/>
            <a:t>Merging pictures into a single image</a:t>
          </a:r>
          <a:endParaRPr lang="en-US" dirty="0"/>
        </a:p>
      </dgm:t>
    </dgm:pt>
    <dgm:pt modelId="{12AA4C31-9AF4-004E-8363-51C472B9867E}" type="parTrans" cxnId="{3596C875-654D-434F-B884-6F7CAEB4ABDB}">
      <dgm:prSet/>
      <dgm:spPr/>
      <dgm:t>
        <a:bodyPr/>
        <a:lstStyle/>
        <a:p>
          <a:endParaRPr lang="en-US"/>
        </a:p>
      </dgm:t>
    </dgm:pt>
    <dgm:pt modelId="{B3CED288-4BA8-8641-ACB4-8C64DFF8B7BC}" type="sibTrans" cxnId="{3596C875-654D-434F-B884-6F7CAEB4ABDB}">
      <dgm:prSet/>
      <dgm:spPr/>
      <dgm:t>
        <a:bodyPr/>
        <a:lstStyle/>
        <a:p>
          <a:endParaRPr lang="en-US"/>
        </a:p>
      </dgm:t>
    </dgm:pt>
    <dgm:pt modelId="{1330FF17-50CF-E746-9D5E-DF1B989E94D6}">
      <dgm:prSet/>
      <dgm:spPr/>
      <dgm:t>
        <a:bodyPr/>
        <a:lstStyle/>
        <a:p>
          <a:r>
            <a:rPr lang="en-US" dirty="0" smtClean="0"/>
            <a:t>Adjusting color balance and contrast</a:t>
          </a:r>
          <a:endParaRPr lang="en-US" dirty="0"/>
        </a:p>
      </dgm:t>
    </dgm:pt>
    <dgm:pt modelId="{5F50F6FD-FA4E-4B4C-927C-8EB700C13BBD}" type="parTrans" cxnId="{633BC076-FDAE-DE43-9BD9-161C216EB865}">
      <dgm:prSet/>
      <dgm:spPr/>
      <dgm:t>
        <a:bodyPr/>
        <a:lstStyle/>
        <a:p>
          <a:endParaRPr lang="en-US"/>
        </a:p>
      </dgm:t>
    </dgm:pt>
    <dgm:pt modelId="{444498E1-EF6C-B944-811F-747115892128}" type="sibTrans" cxnId="{633BC076-FDAE-DE43-9BD9-161C216EB865}">
      <dgm:prSet/>
      <dgm:spPr/>
      <dgm:t>
        <a:bodyPr/>
        <a:lstStyle/>
        <a:p>
          <a:endParaRPr lang="en-US"/>
        </a:p>
      </dgm:t>
    </dgm:pt>
    <dgm:pt modelId="{ED2C8457-F3AB-C34A-9E9B-5648BA1E3777}">
      <dgm:prSet/>
      <dgm:spPr/>
      <dgm:t>
        <a:bodyPr/>
        <a:lstStyle/>
        <a:p>
          <a:r>
            <a:rPr lang="en-US" dirty="0" smtClean="0"/>
            <a:t>Linking image to database record</a:t>
          </a:r>
          <a:endParaRPr lang="en-US" dirty="0"/>
        </a:p>
      </dgm:t>
    </dgm:pt>
    <dgm:pt modelId="{D7D40A54-25DD-3A43-96FC-D3F561F1166E}" type="parTrans" cxnId="{569D26EB-B39A-A349-9604-364D66120D3A}">
      <dgm:prSet/>
      <dgm:spPr/>
      <dgm:t>
        <a:bodyPr/>
        <a:lstStyle/>
        <a:p>
          <a:endParaRPr lang="en-US"/>
        </a:p>
      </dgm:t>
    </dgm:pt>
    <dgm:pt modelId="{BB137D93-60F0-5B46-A582-EC1A8CABE0ED}" type="sibTrans" cxnId="{569D26EB-B39A-A349-9604-364D66120D3A}">
      <dgm:prSet/>
      <dgm:spPr/>
      <dgm:t>
        <a:bodyPr/>
        <a:lstStyle/>
        <a:p>
          <a:endParaRPr lang="en-US"/>
        </a:p>
      </dgm:t>
    </dgm:pt>
    <dgm:pt modelId="{C7FFA86D-721B-CC40-9305-958E36E7124D}" type="pres">
      <dgm:prSet presAssocID="{0231B54A-A488-0949-9174-5E37A1AC0973}" presName="Name0" presStyleCnt="0">
        <dgm:presLayoutVars>
          <dgm:dir/>
          <dgm:resizeHandles val="exact"/>
        </dgm:presLayoutVars>
      </dgm:prSet>
      <dgm:spPr/>
    </dgm:pt>
    <dgm:pt modelId="{22AAF93D-5700-E640-85DC-F7BF3932121B}" type="pres">
      <dgm:prSet presAssocID="{D071A471-B4D0-CF4E-82DE-CD09635CB4AC}" presName="node" presStyleLbl="node1" presStyleIdx="0" presStyleCnt="6">
        <dgm:presLayoutVars>
          <dgm:bulletEnabled val="1"/>
        </dgm:presLayoutVars>
      </dgm:prSet>
      <dgm:spPr/>
      <dgm:t>
        <a:bodyPr/>
        <a:lstStyle/>
        <a:p>
          <a:endParaRPr lang="en-US"/>
        </a:p>
      </dgm:t>
    </dgm:pt>
    <dgm:pt modelId="{823ABC6F-0EE7-6B4F-B6F1-560FBB03FA11}" type="pres">
      <dgm:prSet presAssocID="{7A3D480B-DEF3-3243-B50B-EDAA22F35BB6}" presName="sibTrans" presStyleLbl="sibTrans2D1" presStyleIdx="0" presStyleCnt="5"/>
      <dgm:spPr/>
      <dgm:t>
        <a:bodyPr/>
        <a:lstStyle/>
        <a:p>
          <a:endParaRPr lang="en-US"/>
        </a:p>
      </dgm:t>
    </dgm:pt>
    <dgm:pt modelId="{12228209-FA87-A043-B5E7-0D6525FD1D83}" type="pres">
      <dgm:prSet presAssocID="{7A3D480B-DEF3-3243-B50B-EDAA22F35BB6}" presName="connectorText" presStyleLbl="sibTrans2D1" presStyleIdx="0" presStyleCnt="5"/>
      <dgm:spPr/>
      <dgm:t>
        <a:bodyPr/>
        <a:lstStyle/>
        <a:p>
          <a:endParaRPr lang="en-US"/>
        </a:p>
      </dgm:t>
    </dgm:pt>
    <dgm:pt modelId="{A5411EED-CD2A-3340-B3FA-0DC3E9A2522F}" type="pres">
      <dgm:prSet presAssocID="{8F755D7A-DD04-F041-98F5-244AE74CE563}" presName="node" presStyleLbl="node1" presStyleIdx="1" presStyleCnt="6">
        <dgm:presLayoutVars>
          <dgm:bulletEnabled val="1"/>
        </dgm:presLayoutVars>
      </dgm:prSet>
      <dgm:spPr/>
      <dgm:t>
        <a:bodyPr/>
        <a:lstStyle/>
        <a:p>
          <a:endParaRPr lang="en-US"/>
        </a:p>
      </dgm:t>
    </dgm:pt>
    <dgm:pt modelId="{9736FFA7-7E18-4140-B81E-3FA75F76BF5C}" type="pres">
      <dgm:prSet presAssocID="{3E350F84-BD17-9941-A8F1-CD3712FE3CAD}" presName="sibTrans" presStyleLbl="sibTrans2D1" presStyleIdx="1" presStyleCnt="5"/>
      <dgm:spPr/>
      <dgm:t>
        <a:bodyPr/>
        <a:lstStyle/>
        <a:p>
          <a:endParaRPr lang="en-US"/>
        </a:p>
      </dgm:t>
    </dgm:pt>
    <dgm:pt modelId="{335C81F9-1283-0B45-8D10-A97C61BE8E32}" type="pres">
      <dgm:prSet presAssocID="{3E350F84-BD17-9941-A8F1-CD3712FE3CAD}" presName="connectorText" presStyleLbl="sibTrans2D1" presStyleIdx="1" presStyleCnt="5"/>
      <dgm:spPr/>
      <dgm:t>
        <a:bodyPr/>
        <a:lstStyle/>
        <a:p>
          <a:endParaRPr lang="en-US"/>
        </a:p>
      </dgm:t>
    </dgm:pt>
    <dgm:pt modelId="{B576E89D-273B-5A43-81B9-F79560353494}" type="pres">
      <dgm:prSet presAssocID="{4291B871-C35D-4143-B090-E8C73C18F67A}" presName="node" presStyleLbl="node1" presStyleIdx="2" presStyleCnt="6">
        <dgm:presLayoutVars>
          <dgm:bulletEnabled val="1"/>
        </dgm:presLayoutVars>
      </dgm:prSet>
      <dgm:spPr/>
      <dgm:t>
        <a:bodyPr/>
        <a:lstStyle/>
        <a:p>
          <a:endParaRPr lang="en-US"/>
        </a:p>
      </dgm:t>
    </dgm:pt>
    <dgm:pt modelId="{4A8748E5-763F-7541-859D-BBB053C3E597}" type="pres">
      <dgm:prSet presAssocID="{4127038C-37D4-8B49-B2EA-61758855E037}" presName="sibTrans" presStyleLbl="sibTrans2D1" presStyleIdx="2" presStyleCnt="5"/>
      <dgm:spPr/>
      <dgm:t>
        <a:bodyPr/>
        <a:lstStyle/>
        <a:p>
          <a:endParaRPr lang="en-US"/>
        </a:p>
      </dgm:t>
    </dgm:pt>
    <dgm:pt modelId="{0000BFFC-5E1E-0B40-A5BC-867A11E7EB9F}" type="pres">
      <dgm:prSet presAssocID="{4127038C-37D4-8B49-B2EA-61758855E037}" presName="connectorText" presStyleLbl="sibTrans2D1" presStyleIdx="2" presStyleCnt="5"/>
      <dgm:spPr/>
      <dgm:t>
        <a:bodyPr/>
        <a:lstStyle/>
        <a:p>
          <a:endParaRPr lang="en-US"/>
        </a:p>
      </dgm:t>
    </dgm:pt>
    <dgm:pt modelId="{7363D9ED-9F6F-4F4A-8FDA-0CC9C51A3193}" type="pres">
      <dgm:prSet presAssocID="{FA802D6B-6E8C-A24B-937B-4C2BCE161BED}" presName="node" presStyleLbl="node1" presStyleIdx="3" presStyleCnt="6">
        <dgm:presLayoutVars>
          <dgm:bulletEnabled val="1"/>
        </dgm:presLayoutVars>
      </dgm:prSet>
      <dgm:spPr/>
      <dgm:t>
        <a:bodyPr/>
        <a:lstStyle/>
        <a:p>
          <a:endParaRPr lang="en-US"/>
        </a:p>
      </dgm:t>
    </dgm:pt>
    <dgm:pt modelId="{4DC52CE5-5C17-6647-B07C-659FADD9A9BF}" type="pres">
      <dgm:prSet presAssocID="{B3CED288-4BA8-8641-ACB4-8C64DFF8B7BC}" presName="sibTrans" presStyleLbl="sibTrans2D1" presStyleIdx="3" presStyleCnt="5"/>
      <dgm:spPr/>
      <dgm:t>
        <a:bodyPr/>
        <a:lstStyle/>
        <a:p>
          <a:endParaRPr lang="en-US"/>
        </a:p>
      </dgm:t>
    </dgm:pt>
    <dgm:pt modelId="{F19C2732-A30D-7742-9120-5E170CC20C03}" type="pres">
      <dgm:prSet presAssocID="{B3CED288-4BA8-8641-ACB4-8C64DFF8B7BC}" presName="connectorText" presStyleLbl="sibTrans2D1" presStyleIdx="3" presStyleCnt="5"/>
      <dgm:spPr/>
      <dgm:t>
        <a:bodyPr/>
        <a:lstStyle/>
        <a:p>
          <a:endParaRPr lang="en-US"/>
        </a:p>
      </dgm:t>
    </dgm:pt>
    <dgm:pt modelId="{93095F45-A7D1-3046-BB93-70BDFEA8B1E0}" type="pres">
      <dgm:prSet presAssocID="{1330FF17-50CF-E746-9D5E-DF1B989E94D6}" presName="node" presStyleLbl="node1" presStyleIdx="4" presStyleCnt="6">
        <dgm:presLayoutVars>
          <dgm:bulletEnabled val="1"/>
        </dgm:presLayoutVars>
      </dgm:prSet>
      <dgm:spPr/>
      <dgm:t>
        <a:bodyPr/>
        <a:lstStyle/>
        <a:p>
          <a:endParaRPr lang="en-US"/>
        </a:p>
      </dgm:t>
    </dgm:pt>
    <dgm:pt modelId="{2D0AAE9E-6E96-024B-B86C-A6CA803EE470}" type="pres">
      <dgm:prSet presAssocID="{444498E1-EF6C-B944-811F-747115892128}" presName="sibTrans" presStyleLbl="sibTrans2D1" presStyleIdx="4" presStyleCnt="5"/>
      <dgm:spPr/>
      <dgm:t>
        <a:bodyPr/>
        <a:lstStyle/>
        <a:p>
          <a:endParaRPr lang="en-US"/>
        </a:p>
      </dgm:t>
    </dgm:pt>
    <dgm:pt modelId="{C7700E36-68FF-EF40-8222-C6400274ED26}" type="pres">
      <dgm:prSet presAssocID="{444498E1-EF6C-B944-811F-747115892128}" presName="connectorText" presStyleLbl="sibTrans2D1" presStyleIdx="4" presStyleCnt="5"/>
      <dgm:spPr/>
      <dgm:t>
        <a:bodyPr/>
        <a:lstStyle/>
        <a:p>
          <a:endParaRPr lang="en-US"/>
        </a:p>
      </dgm:t>
    </dgm:pt>
    <dgm:pt modelId="{7FB927EE-53F8-F146-AEE2-7106FA0E95F2}" type="pres">
      <dgm:prSet presAssocID="{ED2C8457-F3AB-C34A-9E9B-5648BA1E3777}" presName="node" presStyleLbl="node1" presStyleIdx="5" presStyleCnt="6">
        <dgm:presLayoutVars>
          <dgm:bulletEnabled val="1"/>
        </dgm:presLayoutVars>
      </dgm:prSet>
      <dgm:spPr/>
      <dgm:t>
        <a:bodyPr/>
        <a:lstStyle/>
        <a:p>
          <a:endParaRPr lang="en-US"/>
        </a:p>
      </dgm:t>
    </dgm:pt>
  </dgm:ptLst>
  <dgm:cxnLst>
    <dgm:cxn modelId="{9212691C-9BD0-0E47-B1C4-532833B56C18}" srcId="{0231B54A-A488-0949-9174-5E37A1AC0973}" destId="{8F755D7A-DD04-F041-98F5-244AE74CE563}" srcOrd="1" destOrd="0" parTransId="{9D6499D8-F4E6-1648-B54A-EA64B8068F43}" sibTransId="{3E350F84-BD17-9941-A8F1-CD3712FE3CAD}"/>
    <dgm:cxn modelId="{065612BA-A5C1-CC41-B22C-30CF50AD8CF3}" type="presOf" srcId="{3E350F84-BD17-9941-A8F1-CD3712FE3CAD}" destId="{9736FFA7-7E18-4140-B81E-3FA75F76BF5C}" srcOrd="0" destOrd="0" presId="urn:microsoft.com/office/officeart/2005/8/layout/process1"/>
    <dgm:cxn modelId="{4E5B78CA-6082-9A4E-9D38-BB2BF1E3FF95}" srcId="{0231B54A-A488-0949-9174-5E37A1AC0973}" destId="{D071A471-B4D0-CF4E-82DE-CD09635CB4AC}" srcOrd="0" destOrd="0" parTransId="{AF232790-3EF0-C34D-B240-90B844C39D34}" sibTransId="{7A3D480B-DEF3-3243-B50B-EDAA22F35BB6}"/>
    <dgm:cxn modelId="{8F696651-963F-114C-B474-471AA9E11988}" type="presOf" srcId="{0231B54A-A488-0949-9174-5E37A1AC0973}" destId="{C7FFA86D-721B-CC40-9305-958E36E7124D}" srcOrd="0" destOrd="0" presId="urn:microsoft.com/office/officeart/2005/8/layout/process1"/>
    <dgm:cxn modelId="{F12BEEEE-D6E9-FD4C-AB05-F5C728FA9ECD}" type="presOf" srcId="{4127038C-37D4-8B49-B2EA-61758855E037}" destId="{4A8748E5-763F-7541-859D-BBB053C3E597}" srcOrd="0" destOrd="0" presId="urn:microsoft.com/office/officeart/2005/8/layout/process1"/>
    <dgm:cxn modelId="{569D26EB-B39A-A349-9604-364D66120D3A}" srcId="{0231B54A-A488-0949-9174-5E37A1AC0973}" destId="{ED2C8457-F3AB-C34A-9E9B-5648BA1E3777}" srcOrd="5" destOrd="0" parTransId="{D7D40A54-25DD-3A43-96FC-D3F561F1166E}" sibTransId="{BB137D93-60F0-5B46-A582-EC1A8CABE0ED}"/>
    <dgm:cxn modelId="{D73EEBBE-94B1-0547-B8B6-0A2EA31E4E47}" type="presOf" srcId="{B3CED288-4BA8-8641-ACB4-8C64DFF8B7BC}" destId="{4DC52CE5-5C17-6647-B07C-659FADD9A9BF}" srcOrd="0" destOrd="0" presId="urn:microsoft.com/office/officeart/2005/8/layout/process1"/>
    <dgm:cxn modelId="{633BC076-FDAE-DE43-9BD9-161C216EB865}" srcId="{0231B54A-A488-0949-9174-5E37A1AC0973}" destId="{1330FF17-50CF-E746-9D5E-DF1B989E94D6}" srcOrd="4" destOrd="0" parTransId="{5F50F6FD-FA4E-4B4C-927C-8EB700C13BBD}" sibTransId="{444498E1-EF6C-B944-811F-747115892128}"/>
    <dgm:cxn modelId="{7A73D307-E235-1A42-ABA8-5FF9EAF5AB3A}" type="presOf" srcId="{FA802D6B-6E8C-A24B-937B-4C2BCE161BED}" destId="{7363D9ED-9F6F-4F4A-8FDA-0CC9C51A3193}" srcOrd="0" destOrd="0" presId="urn:microsoft.com/office/officeart/2005/8/layout/process1"/>
    <dgm:cxn modelId="{3596C875-654D-434F-B884-6F7CAEB4ABDB}" srcId="{0231B54A-A488-0949-9174-5E37A1AC0973}" destId="{FA802D6B-6E8C-A24B-937B-4C2BCE161BED}" srcOrd="3" destOrd="0" parTransId="{12AA4C31-9AF4-004E-8363-51C472B9867E}" sibTransId="{B3CED288-4BA8-8641-ACB4-8C64DFF8B7BC}"/>
    <dgm:cxn modelId="{C5C6EEDA-E804-EB47-A5CA-842D4896FFB2}" type="presOf" srcId="{4291B871-C35D-4143-B090-E8C73C18F67A}" destId="{B576E89D-273B-5A43-81B9-F79560353494}" srcOrd="0" destOrd="0" presId="urn:microsoft.com/office/officeart/2005/8/layout/process1"/>
    <dgm:cxn modelId="{FDFE3D54-A228-094B-AD13-68400C9ABD98}" type="presOf" srcId="{D071A471-B4D0-CF4E-82DE-CD09635CB4AC}" destId="{22AAF93D-5700-E640-85DC-F7BF3932121B}" srcOrd="0" destOrd="0" presId="urn:microsoft.com/office/officeart/2005/8/layout/process1"/>
    <dgm:cxn modelId="{A95A4CC1-70C7-EB4F-911A-6E3059C6A815}" type="presOf" srcId="{1330FF17-50CF-E746-9D5E-DF1B989E94D6}" destId="{93095F45-A7D1-3046-BB93-70BDFEA8B1E0}" srcOrd="0" destOrd="0" presId="urn:microsoft.com/office/officeart/2005/8/layout/process1"/>
    <dgm:cxn modelId="{5C969233-64C2-4642-BED6-E6A77DC4D229}" type="presOf" srcId="{7A3D480B-DEF3-3243-B50B-EDAA22F35BB6}" destId="{12228209-FA87-A043-B5E7-0D6525FD1D83}" srcOrd="1" destOrd="0" presId="urn:microsoft.com/office/officeart/2005/8/layout/process1"/>
    <dgm:cxn modelId="{189E6DAA-FC5F-874B-B44F-B8F67EC25C83}" type="presOf" srcId="{ED2C8457-F3AB-C34A-9E9B-5648BA1E3777}" destId="{7FB927EE-53F8-F146-AEE2-7106FA0E95F2}" srcOrd="0" destOrd="0" presId="urn:microsoft.com/office/officeart/2005/8/layout/process1"/>
    <dgm:cxn modelId="{D87BD4C3-E9AD-5B45-BC55-EA73AB6C5B85}" type="presOf" srcId="{444498E1-EF6C-B944-811F-747115892128}" destId="{C7700E36-68FF-EF40-8222-C6400274ED26}" srcOrd="1" destOrd="0" presId="urn:microsoft.com/office/officeart/2005/8/layout/process1"/>
    <dgm:cxn modelId="{88BBB861-E6C4-8A43-99D5-AEA18C1ABB43}" type="presOf" srcId="{8F755D7A-DD04-F041-98F5-244AE74CE563}" destId="{A5411EED-CD2A-3340-B3FA-0DC3E9A2522F}" srcOrd="0" destOrd="0" presId="urn:microsoft.com/office/officeart/2005/8/layout/process1"/>
    <dgm:cxn modelId="{3077FDA7-BFC2-6B4B-A937-47694D86E3D4}" srcId="{0231B54A-A488-0949-9174-5E37A1AC0973}" destId="{4291B871-C35D-4143-B090-E8C73C18F67A}" srcOrd="2" destOrd="0" parTransId="{4F9B25A7-3C1C-E74C-A55D-F007DCF25532}" sibTransId="{4127038C-37D4-8B49-B2EA-61758855E037}"/>
    <dgm:cxn modelId="{0EA6CF01-4FAC-9748-AE1F-A0FCC7C071BA}" type="presOf" srcId="{7A3D480B-DEF3-3243-B50B-EDAA22F35BB6}" destId="{823ABC6F-0EE7-6B4F-B6F1-560FBB03FA11}" srcOrd="0" destOrd="0" presId="urn:microsoft.com/office/officeart/2005/8/layout/process1"/>
    <dgm:cxn modelId="{E7588D96-BC71-8848-A7EC-7C1DAC99B37D}" type="presOf" srcId="{B3CED288-4BA8-8641-ACB4-8C64DFF8B7BC}" destId="{F19C2732-A30D-7742-9120-5E170CC20C03}" srcOrd="1" destOrd="0" presId="urn:microsoft.com/office/officeart/2005/8/layout/process1"/>
    <dgm:cxn modelId="{B5334F4C-CDA5-4445-A1D4-BDA57388E1AB}" type="presOf" srcId="{3E350F84-BD17-9941-A8F1-CD3712FE3CAD}" destId="{335C81F9-1283-0B45-8D10-A97C61BE8E32}" srcOrd="1" destOrd="0" presId="urn:microsoft.com/office/officeart/2005/8/layout/process1"/>
    <dgm:cxn modelId="{96DFBE41-1A82-F640-9170-A8B141620EBB}" type="presOf" srcId="{444498E1-EF6C-B944-811F-747115892128}" destId="{2D0AAE9E-6E96-024B-B86C-A6CA803EE470}" srcOrd="0" destOrd="0" presId="urn:microsoft.com/office/officeart/2005/8/layout/process1"/>
    <dgm:cxn modelId="{4D211618-6751-A346-AD24-B31BDD19C15E}" type="presOf" srcId="{4127038C-37D4-8B49-B2EA-61758855E037}" destId="{0000BFFC-5E1E-0B40-A5BC-867A11E7EB9F}" srcOrd="1" destOrd="0" presId="urn:microsoft.com/office/officeart/2005/8/layout/process1"/>
    <dgm:cxn modelId="{63D16DFE-9627-9648-8117-6E2E6B6F3CA8}" type="presParOf" srcId="{C7FFA86D-721B-CC40-9305-958E36E7124D}" destId="{22AAF93D-5700-E640-85DC-F7BF3932121B}" srcOrd="0" destOrd="0" presId="urn:microsoft.com/office/officeart/2005/8/layout/process1"/>
    <dgm:cxn modelId="{3E73555C-CC46-D34D-A30F-09D5F9D59F13}" type="presParOf" srcId="{C7FFA86D-721B-CC40-9305-958E36E7124D}" destId="{823ABC6F-0EE7-6B4F-B6F1-560FBB03FA11}" srcOrd="1" destOrd="0" presId="urn:microsoft.com/office/officeart/2005/8/layout/process1"/>
    <dgm:cxn modelId="{6DF6FF8B-BD8E-9E48-949E-C174077AF8FA}" type="presParOf" srcId="{823ABC6F-0EE7-6B4F-B6F1-560FBB03FA11}" destId="{12228209-FA87-A043-B5E7-0D6525FD1D83}" srcOrd="0" destOrd="0" presId="urn:microsoft.com/office/officeart/2005/8/layout/process1"/>
    <dgm:cxn modelId="{C08B183D-058A-D541-8102-3A63A0E6A5A0}" type="presParOf" srcId="{C7FFA86D-721B-CC40-9305-958E36E7124D}" destId="{A5411EED-CD2A-3340-B3FA-0DC3E9A2522F}" srcOrd="2" destOrd="0" presId="urn:microsoft.com/office/officeart/2005/8/layout/process1"/>
    <dgm:cxn modelId="{FCE65375-863C-604F-940B-9C2FF446BAD6}" type="presParOf" srcId="{C7FFA86D-721B-CC40-9305-958E36E7124D}" destId="{9736FFA7-7E18-4140-B81E-3FA75F76BF5C}" srcOrd="3" destOrd="0" presId="urn:microsoft.com/office/officeart/2005/8/layout/process1"/>
    <dgm:cxn modelId="{546AD38C-8871-E649-A664-1C2827D26905}" type="presParOf" srcId="{9736FFA7-7E18-4140-B81E-3FA75F76BF5C}" destId="{335C81F9-1283-0B45-8D10-A97C61BE8E32}" srcOrd="0" destOrd="0" presId="urn:microsoft.com/office/officeart/2005/8/layout/process1"/>
    <dgm:cxn modelId="{F737B0AB-42B0-4443-9FFE-FC7282FEAF7A}" type="presParOf" srcId="{C7FFA86D-721B-CC40-9305-958E36E7124D}" destId="{B576E89D-273B-5A43-81B9-F79560353494}" srcOrd="4" destOrd="0" presId="urn:microsoft.com/office/officeart/2005/8/layout/process1"/>
    <dgm:cxn modelId="{8333C56F-2BA5-404A-8E06-8CAB65D7AFC1}" type="presParOf" srcId="{C7FFA86D-721B-CC40-9305-958E36E7124D}" destId="{4A8748E5-763F-7541-859D-BBB053C3E597}" srcOrd="5" destOrd="0" presId="urn:microsoft.com/office/officeart/2005/8/layout/process1"/>
    <dgm:cxn modelId="{658ACAE5-E875-AE4D-8624-59A969ABB25D}" type="presParOf" srcId="{4A8748E5-763F-7541-859D-BBB053C3E597}" destId="{0000BFFC-5E1E-0B40-A5BC-867A11E7EB9F}" srcOrd="0" destOrd="0" presId="urn:microsoft.com/office/officeart/2005/8/layout/process1"/>
    <dgm:cxn modelId="{CA418BF0-5703-684C-B17E-541B046E0BEF}" type="presParOf" srcId="{C7FFA86D-721B-CC40-9305-958E36E7124D}" destId="{7363D9ED-9F6F-4F4A-8FDA-0CC9C51A3193}" srcOrd="6" destOrd="0" presId="urn:microsoft.com/office/officeart/2005/8/layout/process1"/>
    <dgm:cxn modelId="{CF24C20F-0E10-7D47-BCB4-3024D1F90F50}" type="presParOf" srcId="{C7FFA86D-721B-CC40-9305-958E36E7124D}" destId="{4DC52CE5-5C17-6647-B07C-659FADD9A9BF}" srcOrd="7" destOrd="0" presId="urn:microsoft.com/office/officeart/2005/8/layout/process1"/>
    <dgm:cxn modelId="{EE847A04-3FED-0F42-ADE8-C768A5DF7DE9}" type="presParOf" srcId="{4DC52CE5-5C17-6647-B07C-659FADD9A9BF}" destId="{F19C2732-A30D-7742-9120-5E170CC20C03}" srcOrd="0" destOrd="0" presId="urn:microsoft.com/office/officeart/2005/8/layout/process1"/>
    <dgm:cxn modelId="{075F037A-09C2-594E-9E17-219CC90E125B}" type="presParOf" srcId="{C7FFA86D-721B-CC40-9305-958E36E7124D}" destId="{93095F45-A7D1-3046-BB93-70BDFEA8B1E0}" srcOrd="8" destOrd="0" presId="urn:microsoft.com/office/officeart/2005/8/layout/process1"/>
    <dgm:cxn modelId="{6E65BD7A-6778-2F40-849C-53D4B943E408}" type="presParOf" srcId="{C7FFA86D-721B-CC40-9305-958E36E7124D}" destId="{2D0AAE9E-6E96-024B-B86C-A6CA803EE470}" srcOrd="9" destOrd="0" presId="urn:microsoft.com/office/officeart/2005/8/layout/process1"/>
    <dgm:cxn modelId="{4089F9C3-6351-B040-8DCC-C0F4DC499901}" type="presParOf" srcId="{2D0AAE9E-6E96-024B-B86C-A6CA803EE470}" destId="{C7700E36-68FF-EF40-8222-C6400274ED26}" srcOrd="0" destOrd="0" presId="urn:microsoft.com/office/officeart/2005/8/layout/process1"/>
    <dgm:cxn modelId="{D2576FA7-6DCF-AE43-9980-AAF6647D9D13}" type="presParOf" srcId="{C7FFA86D-721B-CC40-9305-958E36E7124D}" destId="{7FB927EE-53F8-F146-AEE2-7106FA0E95F2}"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AF93D-5700-E640-85DC-F7BF3932121B}">
      <dsp:nvSpPr>
        <dsp:cNvPr id="0" name=""/>
        <dsp:cNvSpPr/>
      </dsp:nvSpPr>
      <dsp:spPr>
        <a:xfrm>
          <a:off x="0" y="463600"/>
          <a:ext cx="1106424" cy="6638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Clearing</a:t>
          </a:r>
          <a:endParaRPr lang="en-US" sz="1200" kern="1200" dirty="0"/>
        </a:p>
      </dsp:txBody>
      <dsp:txXfrm>
        <a:off x="19444" y="483044"/>
        <a:ext cx="1067536" cy="624966"/>
      </dsp:txXfrm>
    </dsp:sp>
    <dsp:sp modelId="{823ABC6F-0EE7-6B4F-B6F1-560FBB03FA11}">
      <dsp:nvSpPr>
        <dsp:cNvPr id="0" name=""/>
        <dsp:cNvSpPr/>
      </dsp:nvSpPr>
      <dsp:spPr>
        <a:xfrm>
          <a:off x="1217066" y="658331"/>
          <a:ext cx="234561" cy="2743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1217066" y="713210"/>
        <a:ext cx="164193" cy="164635"/>
      </dsp:txXfrm>
    </dsp:sp>
    <dsp:sp modelId="{A5411EED-CD2A-3340-B3FA-0DC3E9A2522F}">
      <dsp:nvSpPr>
        <dsp:cNvPr id="0" name=""/>
        <dsp:cNvSpPr/>
      </dsp:nvSpPr>
      <dsp:spPr>
        <a:xfrm>
          <a:off x="1548993" y="463600"/>
          <a:ext cx="1106424" cy="6638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Mounting</a:t>
          </a:r>
          <a:endParaRPr lang="en-US" sz="1200" kern="1200" dirty="0"/>
        </a:p>
      </dsp:txBody>
      <dsp:txXfrm>
        <a:off x="1568437" y="483044"/>
        <a:ext cx="1067536" cy="624966"/>
      </dsp:txXfrm>
    </dsp:sp>
    <dsp:sp modelId="{9736FFA7-7E18-4140-B81E-3FA75F76BF5C}">
      <dsp:nvSpPr>
        <dsp:cNvPr id="0" name=""/>
        <dsp:cNvSpPr/>
      </dsp:nvSpPr>
      <dsp:spPr>
        <a:xfrm>
          <a:off x="2766060" y="658331"/>
          <a:ext cx="234561" cy="2743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2766060" y="713210"/>
        <a:ext cx="164193" cy="164635"/>
      </dsp:txXfrm>
    </dsp:sp>
    <dsp:sp modelId="{B576E89D-273B-5A43-81B9-F79560353494}">
      <dsp:nvSpPr>
        <dsp:cNvPr id="0" name=""/>
        <dsp:cNvSpPr/>
      </dsp:nvSpPr>
      <dsp:spPr>
        <a:xfrm>
          <a:off x="3097987" y="463600"/>
          <a:ext cx="1106424" cy="6638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Photographing</a:t>
          </a:r>
          <a:endParaRPr lang="en-US" sz="1200" kern="1200" dirty="0"/>
        </a:p>
      </dsp:txBody>
      <dsp:txXfrm>
        <a:off x="3117431" y="483044"/>
        <a:ext cx="1067536" cy="624966"/>
      </dsp:txXfrm>
    </dsp:sp>
    <dsp:sp modelId="{4A8748E5-763F-7541-859D-BBB053C3E597}">
      <dsp:nvSpPr>
        <dsp:cNvPr id="0" name=""/>
        <dsp:cNvSpPr/>
      </dsp:nvSpPr>
      <dsp:spPr>
        <a:xfrm>
          <a:off x="4315053" y="658331"/>
          <a:ext cx="234561" cy="2743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4315053" y="713210"/>
        <a:ext cx="164193" cy="164635"/>
      </dsp:txXfrm>
    </dsp:sp>
    <dsp:sp modelId="{7363D9ED-9F6F-4F4A-8FDA-0CC9C51A3193}">
      <dsp:nvSpPr>
        <dsp:cNvPr id="0" name=""/>
        <dsp:cNvSpPr/>
      </dsp:nvSpPr>
      <dsp:spPr>
        <a:xfrm>
          <a:off x="4646980" y="463600"/>
          <a:ext cx="1106424" cy="6638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Merging pictures into a single image</a:t>
          </a:r>
          <a:endParaRPr lang="en-US" sz="1200" kern="1200" dirty="0"/>
        </a:p>
      </dsp:txBody>
      <dsp:txXfrm>
        <a:off x="4666424" y="483044"/>
        <a:ext cx="1067536" cy="624966"/>
      </dsp:txXfrm>
    </dsp:sp>
    <dsp:sp modelId="{4DC52CE5-5C17-6647-B07C-659FADD9A9BF}">
      <dsp:nvSpPr>
        <dsp:cNvPr id="0" name=""/>
        <dsp:cNvSpPr/>
      </dsp:nvSpPr>
      <dsp:spPr>
        <a:xfrm>
          <a:off x="5864047" y="658331"/>
          <a:ext cx="234561" cy="2743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5864047" y="713210"/>
        <a:ext cx="164193" cy="164635"/>
      </dsp:txXfrm>
    </dsp:sp>
    <dsp:sp modelId="{93095F45-A7D1-3046-BB93-70BDFEA8B1E0}">
      <dsp:nvSpPr>
        <dsp:cNvPr id="0" name=""/>
        <dsp:cNvSpPr/>
      </dsp:nvSpPr>
      <dsp:spPr>
        <a:xfrm>
          <a:off x="6195974" y="463600"/>
          <a:ext cx="1106424" cy="6638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Adjusting color balance and contrast</a:t>
          </a:r>
          <a:endParaRPr lang="en-US" sz="1200" kern="1200" dirty="0"/>
        </a:p>
      </dsp:txBody>
      <dsp:txXfrm>
        <a:off x="6215418" y="483044"/>
        <a:ext cx="1067536" cy="624966"/>
      </dsp:txXfrm>
    </dsp:sp>
    <dsp:sp modelId="{2D0AAE9E-6E96-024B-B86C-A6CA803EE470}">
      <dsp:nvSpPr>
        <dsp:cNvPr id="0" name=""/>
        <dsp:cNvSpPr/>
      </dsp:nvSpPr>
      <dsp:spPr>
        <a:xfrm>
          <a:off x="7413040" y="658331"/>
          <a:ext cx="234561" cy="2743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7413040" y="713210"/>
        <a:ext cx="164193" cy="164635"/>
      </dsp:txXfrm>
    </dsp:sp>
    <dsp:sp modelId="{7FB927EE-53F8-F146-AEE2-7106FA0E95F2}">
      <dsp:nvSpPr>
        <dsp:cNvPr id="0" name=""/>
        <dsp:cNvSpPr/>
      </dsp:nvSpPr>
      <dsp:spPr>
        <a:xfrm>
          <a:off x="7744968" y="463600"/>
          <a:ext cx="1106424" cy="6638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Linking image to database record</a:t>
          </a:r>
          <a:endParaRPr lang="en-US" sz="1200" kern="1200" dirty="0"/>
        </a:p>
      </dsp:txBody>
      <dsp:txXfrm>
        <a:off x="7764412" y="483044"/>
        <a:ext cx="1067536" cy="62496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B7666F-7DC1-434B-AB20-B41328480C3D}" type="datetimeFigureOut">
              <a:rPr lang="en-US" smtClean="0"/>
              <a:t>9/23/13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8743D9-B2FF-364D-AEAA-82CA941AAE7D}" type="slidenum">
              <a:rPr lang="en-US" smtClean="0"/>
              <a:t>‹#›</a:t>
            </a:fld>
            <a:endParaRPr lang="en-US"/>
          </a:p>
        </p:txBody>
      </p:sp>
    </p:spTree>
    <p:extLst>
      <p:ext uri="{BB962C8B-B14F-4D97-AF65-F5344CB8AC3E}">
        <p14:creationId xmlns:p14="http://schemas.microsoft.com/office/powerpoint/2010/main" val="3406281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kumimoji="1" sz="2400" b="1" baseline="-25000">
                <a:solidFill>
                  <a:schemeClr val="tx1"/>
                </a:solidFill>
                <a:latin typeface="Arial" charset="0"/>
                <a:ea typeface="ＭＳ Ｐゴシック" charset="0"/>
              </a:defRPr>
            </a:lvl1pPr>
            <a:lvl2pPr marL="742950" indent="-285750" algn="ctr" eaLnBrk="0" hangingPunct="0">
              <a:defRPr kumimoji="1" sz="2400" b="1" baseline="-25000">
                <a:solidFill>
                  <a:schemeClr val="tx1"/>
                </a:solidFill>
                <a:latin typeface="Arial" charset="0"/>
                <a:ea typeface="ＭＳ Ｐゴシック" charset="0"/>
              </a:defRPr>
            </a:lvl2pPr>
            <a:lvl3pPr marL="1143000" indent="-228600" algn="ctr" eaLnBrk="0" hangingPunct="0">
              <a:defRPr kumimoji="1" sz="2400" b="1" baseline="-25000">
                <a:solidFill>
                  <a:schemeClr val="tx1"/>
                </a:solidFill>
                <a:latin typeface="Arial" charset="0"/>
                <a:ea typeface="ＭＳ Ｐゴシック" charset="0"/>
              </a:defRPr>
            </a:lvl3pPr>
            <a:lvl4pPr marL="1600200" indent="-228600" algn="ctr" eaLnBrk="0" hangingPunct="0">
              <a:defRPr kumimoji="1" sz="2400" b="1" baseline="-25000">
                <a:solidFill>
                  <a:schemeClr val="tx1"/>
                </a:solidFill>
                <a:latin typeface="Arial" charset="0"/>
                <a:ea typeface="ＭＳ Ｐゴシック" charset="0"/>
              </a:defRPr>
            </a:lvl4pPr>
            <a:lvl5pPr marL="2057400" indent="-228600" algn="ctr" eaLnBrk="0" hangingPunct="0">
              <a:defRPr kumimoji="1" sz="2400" b="1"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algn="r"/>
            <a:fld id="{9ADEF79B-24D7-D743-98AC-49DF6FCA747B}" type="slidenum">
              <a:rPr lang="en-US" sz="1200" b="0"/>
              <a:pPr algn="r"/>
              <a:t>6</a:t>
            </a:fld>
            <a:endParaRPr lang="en-US" sz="1200" b="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kumimoji="1" sz="2400" b="1" baseline="-25000">
                <a:solidFill>
                  <a:schemeClr val="tx1"/>
                </a:solidFill>
                <a:latin typeface="Arial" charset="0"/>
                <a:ea typeface="ＭＳ Ｐゴシック" charset="0"/>
              </a:defRPr>
            </a:lvl1pPr>
            <a:lvl2pPr marL="742950" indent="-285750" algn="ctr" eaLnBrk="0" hangingPunct="0">
              <a:defRPr kumimoji="1" sz="2400" b="1" baseline="-25000">
                <a:solidFill>
                  <a:schemeClr val="tx1"/>
                </a:solidFill>
                <a:latin typeface="Arial" charset="0"/>
                <a:ea typeface="ＭＳ Ｐゴシック" charset="0"/>
              </a:defRPr>
            </a:lvl2pPr>
            <a:lvl3pPr marL="1143000" indent="-228600" algn="ctr" eaLnBrk="0" hangingPunct="0">
              <a:defRPr kumimoji="1" sz="2400" b="1" baseline="-25000">
                <a:solidFill>
                  <a:schemeClr val="tx1"/>
                </a:solidFill>
                <a:latin typeface="Arial" charset="0"/>
                <a:ea typeface="ＭＳ Ｐゴシック" charset="0"/>
              </a:defRPr>
            </a:lvl3pPr>
            <a:lvl4pPr marL="1600200" indent="-228600" algn="ctr" eaLnBrk="0" hangingPunct="0">
              <a:defRPr kumimoji="1" sz="2400" b="1" baseline="-25000">
                <a:solidFill>
                  <a:schemeClr val="tx1"/>
                </a:solidFill>
                <a:latin typeface="Arial" charset="0"/>
                <a:ea typeface="ＭＳ Ｐゴシック" charset="0"/>
              </a:defRPr>
            </a:lvl4pPr>
            <a:lvl5pPr marL="2057400" indent="-228600" algn="ctr" eaLnBrk="0" hangingPunct="0">
              <a:defRPr kumimoji="1" sz="2400" b="1"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algn="r"/>
            <a:fld id="{D0FA1B35-4CA9-034A-8735-E5653A7FE5AC}" type="slidenum">
              <a:rPr lang="en-US" sz="1200" b="0"/>
              <a:pPr algn="r"/>
              <a:t>7</a:t>
            </a:fld>
            <a:endParaRPr lang="en-US" sz="1200" b="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kumimoji="1" sz="2400" b="1" baseline="-25000">
                <a:solidFill>
                  <a:schemeClr val="tx1"/>
                </a:solidFill>
                <a:latin typeface="Arial" charset="0"/>
                <a:ea typeface="ＭＳ Ｐゴシック" charset="0"/>
              </a:defRPr>
            </a:lvl1pPr>
            <a:lvl2pPr marL="742950" indent="-285750" algn="ctr" eaLnBrk="0" hangingPunct="0">
              <a:defRPr kumimoji="1" sz="2400" b="1" baseline="-25000">
                <a:solidFill>
                  <a:schemeClr val="tx1"/>
                </a:solidFill>
                <a:latin typeface="Arial" charset="0"/>
                <a:ea typeface="ＭＳ Ｐゴシック" charset="0"/>
              </a:defRPr>
            </a:lvl2pPr>
            <a:lvl3pPr marL="1143000" indent="-228600" algn="ctr" eaLnBrk="0" hangingPunct="0">
              <a:defRPr kumimoji="1" sz="2400" b="1" baseline="-25000">
                <a:solidFill>
                  <a:schemeClr val="tx1"/>
                </a:solidFill>
                <a:latin typeface="Arial" charset="0"/>
                <a:ea typeface="ＭＳ Ｐゴシック" charset="0"/>
              </a:defRPr>
            </a:lvl3pPr>
            <a:lvl4pPr marL="1600200" indent="-228600" algn="ctr" eaLnBrk="0" hangingPunct="0">
              <a:defRPr kumimoji="1" sz="2400" b="1" baseline="-25000">
                <a:solidFill>
                  <a:schemeClr val="tx1"/>
                </a:solidFill>
                <a:latin typeface="Arial" charset="0"/>
                <a:ea typeface="ＭＳ Ｐゴシック" charset="0"/>
              </a:defRPr>
            </a:lvl4pPr>
            <a:lvl5pPr marL="2057400" indent="-228600" algn="ctr" eaLnBrk="0" hangingPunct="0">
              <a:defRPr kumimoji="1" sz="2400" b="1"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algn="r"/>
            <a:fld id="{7F727293-C0FC-2C40-A7EF-9414301C33C6}" type="slidenum">
              <a:rPr lang="en-US" sz="1200" b="0"/>
              <a:pPr algn="r"/>
              <a:t>8</a:t>
            </a:fld>
            <a:endParaRPr lang="en-US" sz="1200" b="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kumimoji="1" sz="2400" b="1" baseline="-25000">
                <a:solidFill>
                  <a:schemeClr val="tx1"/>
                </a:solidFill>
                <a:latin typeface="Arial" charset="0"/>
                <a:ea typeface="ＭＳ Ｐゴシック" charset="0"/>
              </a:defRPr>
            </a:lvl1pPr>
            <a:lvl2pPr marL="742950" indent="-285750" algn="ctr" eaLnBrk="0" hangingPunct="0">
              <a:defRPr kumimoji="1" sz="2400" b="1" baseline="-25000">
                <a:solidFill>
                  <a:schemeClr val="tx1"/>
                </a:solidFill>
                <a:latin typeface="Arial" charset="0"/>
                <a:ea typeface="ＭＳ Ｐゴシック" charset="0"/>
              </a:defRPr>
            </a:lvl2pPr>
            <a:lvl3pPr marL="1143000" indent="-228600" algn="ctr" eaLnBrk="0" hangingPunct="0">
              <a:defRPr kumimoji="1" sz="2400" b="1" baseline="-25000">
                <a:solidFill>
                  <a:schemeClr val="tx1"/>
                </a:solidFill>
                <a:latin typeface="Arial" charset="0"/>
                <a:ea typeface="ＭＳ Ｐゴシック" charset="0"/>
              </a:defRPr>
            </a:lvl3pPr>
            <a:lvl4pPr marL="1600200" indent="-228600" algn="ctr" eaLnBrk="0" hangingPunct="0">
              <a:defRPr kumimoji="1" sz="2400" b="1" baseline="-25000">
                <a:solidFill>
                  <a:schemeClr val="tx1"/>
                </a:solidFill>
                <a:latin typeface="Arial" charset="0"/>
                <a:ea typeface="ＭＳ Ｐゴシック" charset="0"/>
              </a:defRPr>
            </a:lvl4pPr>
            <a:lvl5pPr marL="2057400" indent="-228600" algn="ctr" eaLnBrk="0" hangingPunct="0">
              <a:defRPr kumimoji="1" sz="2400" b="1"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algn="r"/>
            <a:fld id="{F94DF1BA-975B-1D46-A075-1F647B343D2A}" type="slidenum">
              <a:rPr lang="en-US" sz="1200" b="0"/>
              <a:pPr algn="r"/>
              <a:t>9</a:t>
            </a:fld>
            <a:endParaRPr lang="en-US" sz="1200" b="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kumimoji="1" sz="2400" b="1" baseline="-25000">
                <a:solidFill>
                  <a:schemeClr val="tx1"/>
                </a:solidFill>
                <a:latin typeface="Arial" charset="0"/>
                <a:ea typeface="ＭＳ Ｐゴシック" charset="0"/>
              </a:defRPr>
            </a:lvl1pPr>
            <a:lvl2pPr marL="742950" indent="-285750" algn="ctr" eaLnBrk="0" hangingPunct="0">
              <a:defRPr kumimoji="1" sz="2400" b="1" baseline="-25000">
                <a:solidFill>
                  <a:schemeClr val="tx1"/>
                </a:solidFill>
                <a:latin typeface="Arial" charset="0"/>
                <a:ea typeface="ＭＳ Ｐゴシック" charset="0"/>
              </a:defRPr>
            </a:lvl2pPr>
            <a:lvl3pPr marL="1143000" indent="-228600" algn="ctr" eaLnBrk="0" hangingPunct="0">
              <a:defRPr kumimoji="1" sz="2400" b="1" baseline="-25000">
                <a:solidFill>
                  <a:schemeClr val="tx1"/>
                </a:solidFill>
                <a:latin typeface="Arial" charset="0"/>
                <a:ea typeface="ＭＳ Ｐゴシック" charset="0"/>
              </a:defRPr>
            </a:lvl3pPr>
            <a:lvl4pPr marL="1600200" indent="-228600" algn="ctr" eaLnBrk="0" hangingPunct="0">
              <a:defRPr kumimoji="1" sz="2400" b="1" baseline="-25000">
                <a:solidFill>
                  <a:schemeClr val="tx1"/>
                </a:solidFill>
                <a:latin typeface="Arial" charset="0"/>
                <a:ea typeface="ＭＳ Ｐゴシック" charset="0"/>
              </a:defRPr>
            </a:lvl4pPr>
            <a:lvl5pPr marL="2057400" indent="-228600" algn="ctr" eaLnBrk="0" hangingPunct="0">
              <a:defRPr kumimoji="1" sz="2400" b="1"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algn="r"/>
            <a:fld id="{F94DF1BA-975B-1D46-A075-1F647B343D2A}" type="slidenum">
              <a:rPr lang="en-US" sz="1200" b="0"/>
              <a:pPr algn="r"/>
              <a:t>10</a:t>
            </a:fld>
            <a:endParaRPr lang="en-US" sz="1200" b="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kumimoji="1" sz="2400" b="1" baseline="-25000">
                <a:solidFill>
                  <a:schemeClr val="tx1"/>
                </a:solidFill>
                <a:latin typeface="Arial" charset="0"/>
                <a:ea typeface="ＭＳ Ｐゴシック" charset="0"/>
              </a:defRPr>
            </a:lvl1pPr>
            <a:lvl2pPr marL="742950" indent="-285750" algn="ctr" eaLnBrk="0" hangingPunct="0">
              <a:defRPr kumimoji="1" sz="2400" b="1" baseline="-25000">
                <a:solidFill>
                  <a:schemeClr val="tx1"/>
                </a:solidFill>
                <a:latin typeface="Arial" charset="0"/>
                <a:ea typeface="ＭＳ Ｐゴシック" charset="0"/>
              </a:defRPr>
            </a:lvl2pPr>
            <a:lvl3pPr marL="1143000" indent="-228600" algn="ctr" eaLnBrk="0" hangingPunct="0">
              <a:defRPr kumimoji="1" sz="2400" b="1" baseline="-25000">
                <a:solidFill>
                  <a:schemeClr val="tx1"/>
                </a:solidFill>
                <a:latin typeface="Arial" charset="0"/>
                <a:ea typeface="ＭＳ Ｐゴシック" charset="0"/>
              </a:defRPr>
            </a:lvl3pPr>
            <a:lvl4pPr marL="1600200" indent="-228600" algn="ctr" eaLnBrk="0" hangingPunct="0">
              <a:defRPr kumimoji="1" sz="2400" b="1" baseline="-25000">
                <a:solidFill>
                  <a:schemeClr val="tx1"/>
                </a:solidFill>
                <a:latin typeface="Arial" charset="0"/>
                <a:ea typeface="ＭＳ Ｐゴシック" charset="0"/>
              </a:defRPr>
            </a:lvl4pPr>
            <a:lvl5pPr marL="2057400" indent="-228600" algn="ctr" eaLnBrk="0" hangingPunct="0">
              <a:defRPr kumimoji="1" sz="2400" b="1"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algn="r"/>
            <a:fld id="{A903CE0F-018C-4D46-91A4-6D25B58A51EC}" type="slidenum">
              <a:rPr lang="en-US" sz="1200" b="0"/>
              <a:pPr algn="r"/>
              <a:t>11</a:t>
            </a:fld>
            <a:endParaRPr lang="en-US" sz="1200" b="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8A5B45-7AD4-BB4F-8251-2A86F550C1D2}" type="datetimeFigureOut">
              <a:rPr lang="en-US" smtClean="0"/>
              <a:t>9/23/13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47C9FF-5DAE-2344-82BE-702BEFC5CBF1}" type="slidenum">
              <a:rPr lang="en-US" smtClean="0"/>
              <a:t>‹#›</a:t>
            </a:fld>
            <a:endParaRPr lang="en-US"/>
          </a:p>
        </p:txBody>
      </p:sp>
    </p:spTree>
    <p:extLst>
      <p:ext uri="{BB962C8B-B14F-4D97-AF65-F5344CB8AC3E}">
        <p14:creationId xmlns:p14="http://schemas.microsoft.com/office/powerpoint/2010/main" val="1740792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8A5B45-7AD4-BB4F-8251-2A86F550C1D2}" type="datetimeFigureOut">
              <a:rPr lang="en-US" smtClean="0"/>
              <a:t>9/23/13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47C9FF-5DAE-2344-82BE-702BEFC5CBF1}" type="slidenum">
              <a:rPr lang="en-US" smtClean="0"/>
              <a:t>‹#›</a:t>
            </a:fld>
            <a:endParaRPr lang="en-US"/>
          </a:p>
        </p:txBody>
      </p:sp>
    </p:spTree>
    <p:extLst>
      <p:ext uri="{BB962C8B-B14F-4D97-AF65-F5344CB8AC3E}">
        <p14:creationId xmlns:p14="http://schemas.microsoft.com/office/powerpoint/2010/main" val="2889918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8A5B45-7AD4-BB4F-8251-2A86F550C1D2}" type="datetimeFigureOut">
              <a:rPr lang="en-US" smtClean="0"/>
              <a:t>9/23/13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47C9FF-5DAE-2344-82BE-702BEFC5CBF1}" type="slidenum">
              <a:rPr lang="en-US" smtClean="0"/>
              <a:t>‹#›</a:t>
            </a:fld>
            <a:endParaRPr lang="en-US"/>
          </a:p>
        </p:txBody>
      </p:sp>
    </p:spTree>
    <p:extLst>
      <p:ext uri="{BB962C8B-B14F-4D97-AF65-F5344CB8AC3E}">
        <p14:creationId xmlns:p14="http://schemas.microsoft.com/office/powerpoint/2010/main" val="1635844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8A5B45-7AD4-BB4F-8251-2A86F550C1D2}" type="datetimeFigureOut">
              <a:rPr lang="en-US" smtClean="0"/>
              <a:t>9/23/13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47C9FF-5DAE-2344-82BE-702BEFC5CBF1}" type="slidenum">
              <a:rPr lang="en-US" smtClean="0"/>
              <a:t>‹#›</a:t>
            </a:fld>
            <a:endParaRPr lang="en-US"/>
          </a:p>
        </p:txBody>
      </p:sp>
    </p:spTree>
    <p:extLst>
      <p:ext uri="{BB962C8B-B14F-4D97-AF65-F5344CB8AC3E}">
        <p14:creationId xmlns:p14="http://schemas.microsoft.com/office/powerpoint/2010/main" val="31322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8A5B45-7AD4-BB4F-8251-2A86F550C1D2}" type="datetimeFigureOut">
              <a:rPr lang="en-US" smtClean="0"/>
              <a:t>9/23/13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47C9FF-5DAE-2344-82BE-702BEFC5CBF1}" type="slidenum">
              <a:rPr lang="en-US" smtClean="0"/>
              <a:t>‹#›</a:t>
            </a:fld>
            <a:endParaRPr lang="en-US"/>
          </a:p>
        </p:txBody>
      </p:sp>
    </p:spTree>
    <p:extLst>
      <p:ext uri="{BB962C8B-B14F-4D97-AF65-F5344CB8AC3E}">
        <p14:creationId xmlns:p14="http://schemas.microsoft.com/office/powerpoint/2010/main" val="2164778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8A5B45-7AD4-BB4F-8251-2A86F550C1D2}" type="datetimeFigureOut">
              <a:rPr lang="en-US" smtClean="0"/>
              <a:t>9/23/13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47C9FF-5DAE-2344-82BE-702BEFC5CBF1}" type="slidenum">
              <a:rPr lang="en-US" smtClean="0"/>
              <a:t>‹#›</a:t>
            </a:fld>
            <a:endParaRPr lang="en-US"/>
          </a:p>
        </p:txBody>
      </p:sp>
    </p:spTree>
    <p:extLst>
      <p:ext uri="{BB962C8B-B14F-4D97-AF65-F5344CB8AC3E}">
        <p14:creationId xmlns:p14="http://schemas.microsoft.com/office/powerpoint/2010/main" val="3096695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8A5B45-7AD4-BB4F-8251-2A86F550C1D2}" type="datetimeFigureOut">
              <a:rPr lang="en-US" smtClean="0"/>
              <a:t>9/23/13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47C9FF-5DAE-2344-82BE-702BEFC5CBF1}" type="slidenum">
              <a:rPr lang="en-US" smtClean="0"/>
              <a:t>‹#›</a:t>
            </a:fld>
            <a:endParaRPr lang="en-US"/>
          </a:p>
        </p:txBody>
      </p:sp>
    </p:spTree>
    <p:extLst>
      <p:ext uri="{BB962C8B-B14F-4D97-AF65-F5344CB8AC3E}">
        <p14:creationId xmlns:p14="http://schemas.microsoft.com/office/powerpoint/2010/main" val="2518847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8A5B45-7AD4-BB4F-8251-2A86F550C1D2}" type="datetimeFigureOut">
              <a:rPr lang="en-US" smtClean="0"/>
              <a:t>9/23/13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47C9FF-5DAE-2344-82BE-702BEFC5CBF1}" type="slidenum">
              <a:rPr lang="en-US" smtClean="0"/>
              <a:t>‹#›</a:t>
            </a:fld>
            <a:endParaRPr lang="en-US"/>
          </a:p>
        </p:txBody>
      </p:sp>
    </p:spTree>
    <p:extLst>
      <p:ext uri="{BB962C8B-B14F-4D97-AF65-F5344CB8AC3E}">
        <p14:creationId xmlns:p14="http://schemas.microsoft.com/office/powerpoint/2010/main" val="3632000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8A5B45-7AD4-BB4F-8251-2A86F550C1D2}" type="datetimeFigureOut">
              <a:rPr lang="en-US" smtClean="0"/>
              <a:t>9/23/13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47C9FF-5DAE-2344-82BE-702BEFC5CBF1}" type="slidenum">
              <a:rPr lang="en-US" smtClean="0"/>
              <a:t>‹#›</a:t>
            </a:fld>
            <a:endParaRPr lang="en-US"/>
          </a:p>
        </p:txBody>
      </p:sp>
    </p:spTree>
    <p:extLst>
      <p:ext uri="{BB962C8B-B14F-4D97-AF65-F5344CB8AC3E}">
        <p14:creationId xmlns:p14="http://schemas.microsoft.com/office/powerpoint/2010/main" val="2699697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8A5B45-7AD4-BB4F-8251-2A86F550C1D2}" type="datetimeFigureOut">
              <a:rPr lang="en-US" smtClean="0"/>
              <a:t>9/23/13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47C9FF-5DAE-2344-82BE-702BEFC5CBF1}" type="slidenum">
              <a:rPr lang="en-US" smtClean="0"/>
              <a:t>‹#›</a:t>
            </a:fld>
            <a:endParaRPr lang="en-US"/>
          </a:p>
        </p:txBody>
      </p:sp>
    </p:spTree>
    <p:extLst>
      <p:ext uri="{BB962C8B-B14F-4D97-AF65-F5344CB8AC3E}">
        <p14:creationId xmlns:p14="http://schemas.microsoft.com/office/powerpoint/2010/main" val="509692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8A5B45-7AD4-BB4F-8251-2A86F550C1D2}" type="datetimeFigureOut">
              <a:rPr lang="en-US" smtClean="0"/>
              <a:t>9/23/13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47C9FF-5DAE-2344-82BE-702BEFC5CBF1}" type="slidenum">
              <a:rPr lang="en-US" smtClean="0"/>
              <a:t>‹#›</a:t>
            </a:fld>
            <a:endParaRPr lang="en-US"/>
          </a:p>
        </p:txBody>
      </p:sp>
    </p:spTree>
    <p:extLst>
      <p:ext uri="{BB962C8B-B14F-4D97-AF65-F5344CB8AC3E}">
        <p14:creationId xmlns:p14="http://schemas.microsoft.com/office/powerpoint/2010/main" val="33376984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8A5B45-7AD4-BB4F-8251-2A86F550C1D2}" type="datetimeFigureOut">
              <a:rPr lang="en-US" smtClean="0"/>
              <a:t>9/23/13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47C9FF-5DAE-2344-82BE-702BEFC5CBF1}" type="slidenum">
              <a:rPr lang="en-US" smtClean="0"/>
              <a:t>‹#›</a:t>
            </a:fld>
            <a:endParaRPr lang="en-US"/>
          </a:p>
        </p:txBody>
      </p:sp>
    </p:spTree>
    <p:extLst>
      <p:ext uri="{BB962C8B-B14F-4D97-AF65-F5344CB8AC3E}">
        <p14:creationId xmlns:p14="http://schemas.microsoft.com/office/powerpoint/2010/main" val="2710283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jpeg"/><Relationship Id="rId5" Type="http://schemas.openxmlformats.org/officeDocument/2006/relationships/image" Target="../media/image4.tiff"/><Relationship Id="rId6" Type="http://schemas.openxmlformats.org/officeDocument/2006/relationships/image" Target="../media/image5.tiff"/><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3.tiff"/><Relationship Id="rId4" Type="http://schemas.openxmlformats.org/officeDocument/2006/relationships/image" Target="../media/image24.png"/><Relationship Id="rId5"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jpg"/><Relationship Id="rId3" Type="http://schemas.openxmlformats.org/officeDocument/2006/relationships/image" Target="../media/image2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tif"/></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g"/><Relationship Id="rId1" Type="http://schemas.openxmlformats.org/officeDocument/2006/relationships/slideLayout" Target="../slideLayouts/slideLayout1.xml"/><Relationship Id="rId2" Type="http://schemas.openxmlformats.org/officeDocument/2006/relationships/image" Target="../media/image3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eg"/><Relationship Id="rId3" Type="http://schemas.openxmlformats.org/officeDocument/2006/relationships/image" Target="../media/image36.jpg"/></Relationships>
</file>

<file path=ppt/slides/_rels/slide16.xml.rels><?xml version="1.0" encoding="UTF-8" standalone="yes"?>
<Relationships xmlns="http://schemas.openxmlformats.org/package/2006/relationships"><Relationship Id="rId11" Type="http://schemas.openxmlformats.org/officeDocument/2006/relationships/image" Target="../media/image41.tiff"/><Relationship Id="rId12" Type="http://schemas.openxmlformats.org/officeDocument/2006/relationships/image" Target="../media/image42.tiff"/><Relationship Id="rId13" Type="http://schemas.openxmlformats.org/officeDocument/2006/relationships/image" Target="../media/image43.tiff"/><Relationship Id="rId14" Type="http://schemas.openxmlformats.org/officeDocument/2006/relationships/image" Target="../media/image44.tiff"/><Relationship Id="rId15" Type="http://schemas.openxmlformats.org/officeDocument/2006/relationships/image" Target="../media/image45.tiff"/><Relationship Id="rId1" Type="http://schemas.openxmlformats.org/officeDocument/2006/relationships/slideLayout" Target="../slideLayouts/slideLayout1.xml"/><Relationship Id="rId2" Type="http://schemas.openxmlformats.org/officeDocument/2006/relationships/diagramData" Target="../diagrams/data1.xml"/><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37.jpeg"/><Relationship Id="rId8" Type="http://schemas.openxmlformats.org/officeDocument/2006/relationships/image" Target="../media/image38.tiff"/><Relationship Id="rId9" Type="http://schemas.openxmlformats.org/officeDocument/2006/relationships/image" Target="../media/image39.jpeg"/><Relationship Id="rId10" Type="http://schemas.openxmlformats.org/officeDocument/2006/relationships/image" Target="../media/image40.tiff"/></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4" Type="http://schemas.microsoft.com/office/2007/relationships/hdphoto" Target="../media/hdphoto1.wdp"/><Relationship Id="rId5" Type="http://schemas.openxmlformats.org/officeDocument/2006/relationships/image" Target="../media/image48.jpeg"/><Relationship Id="rId6" Type="http://schemas.microsoft.com/office/2007/relationships/hdphoto" Target="../media/hdphoto2.wdp"/><Relationship Id="rId7" Type="http://schemas.openxmlformats.org/officeDocument/2006/relationships/image" Target="../media/image49.jpeg"/><Relationship Id="rId1" Type="http://schemas.openxmlformats.org/officeDocument/2006/relationships/slideLayout" Target="../slideLayouts/slideLayout1.xml"/><Relationship Id="rId2"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36.jpg"/><Relationship Id="rId1" Type="http://schemas.openxmlformats.org/officeDocument/2006/relationships/slideLayout" Target="../slideLayouts/slideLayout1.xml"/><Relationship Id="rId2" Type="http://schemas.openxmlformats.org/officeDocument/2006/relationships/image" Target="../media/image5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gif"/><Relationship Id="rId3" Type="http://schemas.openxmlformats.org/officeDocument/2006/relationships/image" Target="../media/image55.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tiff"/><Relationship Id="rId3" Type="http://schemas.openxmlformats.org/officeDocument/2006/relationships/image" Target="../media/image57.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png"/><Relationship Id="rId3"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4" Type="http://schemas.microsoft.com/office/2007/relationships/hdphoto" Target="../media/hdphoto3.wdp"/><Relationship Id="rId1" Type="http://schemas.openxmlformats.org/officeDocument/2006/relationships/slideLayout" Target="../slideLayouts/slideLayout1.xml"/><Relationship Id="rId2" Type="http://schemas.openxmlformats.org/officeDocument/2006/relationships/image" Target="../media/image6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tiff"/><Relationship Id="rId3" Type="http://schemas.openxmlformats.org/officeDocument/2006/relationships/image" Target="../media/image66.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7.tiff"/><Relationship Id="rId3" Type="http://schemas.openxmlformats.org/officeDocument/2006/relationships/image" Target="../media/image68.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9.jpeg"/><Relationship Id="rId3" Type="http://schemas.openxmlformats.org/officeDocument/2006/relationships/image" Target="../media/image70.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71.png"/><Relationship Id="rId1" Type="http://schemas.microsoft.com/office/2007/relationships/media" Target="../media/media1.m4v"/><Relationship Id="rId2" Type="http://schemas.openxmlformats.org/officeDocument/2006/relationships/video" Target="../media/media1.m4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t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2.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tiff"/><Relationship Id="rId3" Type="http://schemas.openxmlformats.org/officeDocument/2006/relationships/image" Target="../media/image74.tiff"/></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png"/><Relationship Id="rId1" Type="http://schemas.openxmlformats.org/officeDocument/2006/relationships/slideLayout" Target="../slideLayouts/slideLayout1.xml"/><Relationship Id="rId2" Type="http://schemas.openxmlformats.org/officeDocument/2006/relationships/image" Target="../media/image3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tiff"/><Relationship Id="rId3" Type="http://schemas.openxmlformats.org/officeDocument/2006/relationships/image" Target="../media/image78.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tiff"/><Relationship Id="rId3" Type="http://schemas.openxmlformats.org/officeDocument/2006/relationships/image" Target="../media/image79.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1.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6400" y="-238705"/>
            <a:ext cx="9834880" cy="1794537"/>
          </a:xfrm>
        </p:spPr>
        <p:txBody>
          <a:bodyPr>
            <a:normAutofit/>
          </a:bodyPr>
          <a:lstStyle/>
          <a:p>
            <a:r>
              <a:rPr lang="en-US" sz="3600" b="1" dirty="0" smtClean="0"/>
              <a:t>Slide imaging at University of Michigan</a:t>
            </a:r>
            <a:br>
              <a:rPr lang="en-US" sz="3600" b="1" dirty="0" smtClean="0"/>
            </a:br>
            <a:r>
              <a:rPr lang="en-US" sz="3600" b="1" dirty="0" smtClean="0"/>
              <a:t> Museum of Zoology</a:t>
            </a:r>
            <a:endParaRPr lang="en-US" sz="2800" dirty="0"/>
          </a:p>
        </p:txBody>
      </p:sp>
      <p:pic>
        <p:nvPicPr>
          <p:cNvPr id="3" name="Picture 2" descr="Chaetodactylus_krombeiniB.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113847" y="1252022"/>
            <a:ext cx="2894846" cy="3282696"/>
          </a:xfrm>
          <a:prstGeom prst="rect">
            <a:avLst/>
          </a:prstGeom>
        </p:spPr>
      </p:pic>
      <p:sp>
        <p:nvSpPr>
          <p:cNvPr id="4" name="Subtitle 3"/>
          <p:cNvSpPr>
            <a:spLocks noGrp="1"/>
          </p:cNvSpPr>
          <p:nvPr>
            <p:ph type="subTitle" idx="1"/>
          </p:nvPr>
        </p:nvSpPr>
        <p:spPr>
          <a:xfrm>
            <a:off x="-75259" y="4411265"/>
            <a:ext cx="9219259" cy="3233891"/>
          </a:xfrm>
        </p:spPr>
        <p:txBody>
          <a:bodyPr>
            <a:noAutofit/>
          </a:bodyPr>
          <a:lstStyle/>
          <a:p>
            <a:r>
              <a:rPr lang="en-US" dirty="0" err="1" smtClean="0"/>
              <a:t>Pavel</a:t>
            </a:r>
            <a:r>
              <a:rPr lang="en-US" dirty="0" smtClean="0"/>
              <a:t> B </a:t>
            </a:r>
            <a:r>
              <a:rPr lang="en-US" dirty="0" err="1" smtClean="0"/>
              <a:t>Klimov</a:t>
            </a:r>
            <a:endParaRPr lang="en-US" dirty="0" smtClean="0"/>
          </a:p>
          <a:p>
            <a:r>
              <a:rPr lang="en-US" sz="2300" dirty="0" smtClean="0"/>
              <a:t>University of Michigan</a:t>
            </a:r>
            <a:endParaRPr lang="fr-FR" sz="2600" dirty="0" smtClean="0">
              <a:solidFill>
                <a:schemeClr val="tx1"/>
              </a:solidFill>
            </a:endParaRPr>
          </a:p>
          <a:p>
            <a:endParaRPr lang="fr-FR" sz="1200" dirty="0" smtClean="0">
              <a:solidFill>
                <a:schemeClr val="tx1"/>
              </a:solidFill>
            </a:endParaRPr>
          </a:p>
          <a:p>
            <a:r>
              <a:rPr lang="fr-FR" sz="2400" dirty="0" smtClean="0">
                <a:solidFill>
                  <a:schemeClr val="tx1"/>
                </a:solidFill>
              </a:rPr>
              <a:t>Sept 17, 2013</a:t>
            </a:r>
            <a:r>
              <a:rPr lang="en-US" sz="2400" dirty="0" smtClean="0">
                <a:solidFill>
                  <a:schemeClr val="tx1"/>
                </a:solidFill>
              </a:rPr>
              <a:t> Fluid-Preserved Invertebrate and Microscopic Slide Imaging Workshop, Museum of Natural History</a:t>
            </a:r>
          </a:p>
          <a:p>
            <a:r>
              <a:rPr lang="en-US" sz="2400" dirty="0" smtClean="0">
                <a:solidFill>
                  <a:schemeClr val="tx1"/>
                </a:solidFill>
              </a:rPr>
              <a:t>University of Michigan, Ann Arbor, MI</a:t>
            </a:r>
            <a:endParaRPr lang="en-US" sz="2600" dirty="0">
              <a:solidFill>
                <a:schemeClr val="tx1"/>
              </a:solidFill>
            </a:endParaRPr>
          </a:p>
        </p:txBody>
      </p:sp>
      <p:pic>
        <p:nvPicPr>
          <p:cNvPr id="7" name="Picture 6" descr="Img1.t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91222" y="4617587"/>
            <a:ext cx="2387336" cy="871504"/>
          </a:xfrm>
          <a:prstGeom prst="rect">
            <a:avLst/>
          </a:prstGeom>
        </p:spPr>
      </p:pic>
      <p:pic>
        <p:nvPicPr>
          <p:cNvPr id="8" name="Picture 7" descr="Ugandobia_saccolaimis_HK_87-0301-002_male_ventral.tif"/>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91222" y="1555832"/>
            <a:ext cx="2298452" cy="2740910"/>
          </a:xfrm>
          <a:prstGeom prst="rect">
            <a:avLst/>
          </a:prstGeom>
        </p:spPr>
      </p:pic>
      <p:pic>
        <p:nvPicPr>
          <p:cNvPr id="9" name="Picture 8" descr="Img1.ti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8063" y="4621968"/>
            <a:ext cx="2521186" cy="867123"/>
          </a:xfrm>
          <a:prstGeom prst="rect">
            <a:avLst/>
          </a:prstGeom>
        </p:spPr>
      </p:pic>
      <p:pic>
        <p:nvPicPr>
          <p:cNvPr id="10" name="Picture 9" descr="DAC2_Carpoglyphus_nidicolous_female_holotype.tif"/>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 y="1555832"/>
            <a:ext cx="2728148" cy="2855433"/>
          </a:xfrm>
          <a:prstGeom prst="rect">
            <a:avLst/>
          </a:prstGeom>
        </p:spPr>
      </p:pic>
    </p:spTree>
    <p:extLst>
      <p:ext uri="{BB962C8B-B14F-4D97-AF65-F5344CB8AC3E}">
        <p14:creationId xmlns:p14="http://schemas.microsoft.com/office/powerpoint/2010/main" val="403500347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bwMode="auto">
          <a:xfrm>
            <a:off x="0" y="0"/>
            <a:ext cx="9144000" cy="6858000"/>
          </a:xfrm>
          <a:prstGeom prst="rect">
            <a:avLst/>
          </a:prstGeom>
          <a:solidFill>
            <a:schemeClr val="accent1">
              <a:lumMod val="20000"/>
              <a:lumOff val="80000"/>
            </a:schemeClr>
          </a:solidFill>
          <a:ln w="9525" cap="flat" cmpd="sng" algn="ctr">
            <a:noFill/>
            <a:prstDash val="solid"/>
            <a:round/>
            <a:headEnd type="none" w="med" len="med"/>
            <a:tailEnd type="none" w="med" len="med"/>
          </a:ln>
          <a:effectLst/>
          <a:extLst/>
        </p:spPr>
        <p:txBody>
          <a:bodyPr wrap="none" anchor="ctr"/>
          <a:lstStyle/>
          <a:p>
            <a:pPr algn="ctr" eaLnBrk="0" hangingPunct="0">
              <a:defRPr/>
            </a:pPr>
            <a:endParaRPr lang="ru-RU">
              <a:ea typeface="+mn-ea"/>
              <a:cs typeface="+mn-cs"/>
            </a:endParaRPr>
          </a:p>
        </p:txBody>
      </p:sp>
      <p:sp>
        <p:nvSpPr>
          <p:cNvPr id="31749" name="Rectangle 12"/>
          <p:cNvSpPr>
            <a:spLocks noChangeArrowheads="1"/>
          </p:cNvSpPr>
          <p:nvPr/>
        </p:nvSpPr>
        <p:spPr bwMode="auto">
          <a:xfrm>
            <a:off x="1666875" y="6388100"/>
            <a:ext cx="2470150" cy="27463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hangingPunct="0"/>
            <a:r>
              <a:rPr kumimoji="0" lang="en-US" sz="1200" b="0" i="1" dirty="0" err="1">
                <a:solidFill>
                  <a:srgbClr val="0000FF"/>
                </a:solidFill>
                <a:latin typeface="Lucida Grande" charset="0"/>
              </a:rPr>
              <a:t>Sarcoptes</a:t>
            </a:r>
            <a:r>
              <a:rPr kumimoji="0" lang="en-US" sz="1200" b="0" i="1" dirty="0">
                <a:solidFill>
                  <a:srgbClr val="0000FF"/>
                </a:solidFill>
                <a:latin typeface="Lucida Grande" charset="0"/>
              </a:rPr>
              <a:t> </a:t>
            </a:r>
            <a:r>
              <a:rPr kumimoji="0" lang="en-US" sz="1200" b="0" i="1" dirty="0" err="1">
                <a:solidFill>
                  <a:srgbClr val="0000FF"/>
                </a:solidFill>
                <a:latin typeface="Lucida Grande" charset="0"/>
              </a:rPr>
              <a:t>scabiei</a:t>
            </a:r>
            <a:r>
              <a:rPr kumimoji="0" lang="en-US" sz="1200" b="0" i="1" dirty="0">
                <a:solidFill>
                  <a:srgbClr val="0000FF"/>
                </a:solidFill>
                <a:latin typeface="Lucida Grande" charset="0"/>
              </a:rPr>
              <a:t> </a:t>
            </a:r>
            <a:r>
              <a:rPr kumimoji="0" lang="en-US" sz="1200" b="0" dirty="0">
                <a:solidFill>
                  <a:srgbClr val="0000FF"/>
                </a:solidFill>
                <a:latin typeface="Lucida Grande" charset="0"/>
              </a:rPr>
              <a:t>(</a:t>
            </a:r>
            <a:r>
              <a:rPr kumimoji="0" lang="en-US" sz="1200" b="0" dirty="0" err="1">
                <a:solidFill>
                  <a:srgbClr val="0000FF"/>
                </a:solidFill>
                <a:latin typeface="Lucida Grande" charset="0"/>
              </a:rPr>
              <a:t>Sarcoptidae</a:t>
            </a:r>
            <a:r>
              <a:rPr kumimoji="0" lang="en-US" sz="1200" b="0" dirty="0">
                <a:solidFill>
                  <a:srgbClr val="0000FF"/>
                </a:solidFill>
                <a:latin typeface="Lucida Grande" charset="0"/>
              </a:rPr>
              <a:t>)</a:t>
            </a:r>
          </a:p>
        </p:txBody>
      </p:sp>
      <p:sp>
        <p:nvSpPr>
          <p:cNvPr id="31751" name="AutoShape 5" descr="data:image/jpg;base64,/9j/4AAQSkZJRgABAQAAAQABAAD/2wCEAAkGBhQSEBUUEhQUFBQWGBoYGBgXFxQVFxgXFRgXGBcYFxYXGyYeGBkkGRgVHy8gIycpLC0sFx4xNTAqNSYrLCkBCQoKDgwOGg8PFykcHCQsLCwsLCwpLCwsLCwsLCwpKSkpLCwsLCksKSkpKSkpKSwsKSksLCksLCkpLCwsKSwsLP/AABEIALwA8AMBIgACEQEDEQH/xAAbAAADAQEBAQEAAAAAAAAAAAADBAUCBgEAB//EADUQAAEDAgQEBAYCAgIDAQAAAAEAAhEDIQQxQVESYXHwBYGRsRMiMqHB0eHxQlIGFCNygmL/xAAaAQACAwEBAAAAAAAAAAAAAAABAgADBQQG/8QAJBEAAgICAgICAgMAAAAAAAAAAAECEQMhBBIxQVFhM0ITIjL/2gAMAwEAAhEDEQA/AIDGpljEOmyUzSYqjQo2xqIAvmtRaYlQdIGGo7GIjaSIyigMDpU91tlNGDICyWQg2MBfSX3BZGeRF0IUs5IEXsZ8z9roDGDGp9tEMs5+Wf8ARR2tESL7H/Ebydeq9FO4tMm8E6//AK8uiANC8QbW5L2fTfmmBSMgNIuYEz1E7E5LFSkQTawOwsdlAWjIFkKoyRllr/SMSRoD5a7Qc1kGP4P2P6UslCD6Wvf8JbFYU3BsRorDmSdYOsact+iVq0v4Tplco2T6D5zzRF9WowZC+a+Vo4cvZU/JnZcfV2eELVN8L7gX3CukooYabLYag0TonaTUxAbaSFWfFgjVqkWCA2lKgDFGjKaFKExSw8Ba+Fr3/ahBUsshfDTvw7odRsIgJdIJimIQqYTFKmsI20g9NtkZtM6Lyk3dOUqUqB8AW7JkEALX/Wi68NOEGxkrNEjmhVPf7r5914GDPhyv5a3SjqNA3tME5xpB1NoAz/leOpxdw5GCbbZ+eyMKeZ1ERMWkjUG3VNMpksk34gMzOZOyDFm6FW0y4MLpgTEgXkzcE2NkdwYJORnLWTp0F8kXgmAG8PUm43WabJhxB0GmVz14uaFnO3YucI0usQJJsbgzcwZXz8OYNri3yyfIzbPXZbqfM/gac8uW3kRKZc88EuAHDY5C5n5QNja6JLZPdgpbOX5G49ohBdRJJAsATkZvblmqD68j5Lze1+UM6n2WhhiBJFxm1vzGHWIANz5bFRbLIsmGhGYvAIOXre40koTmRIkx9rcj+FUq0wbZkEwAZGkROR5c0B2H3EZXHvGqKLPKJLqc6JKrTj5h2FcxGGA0/wDoZQT1ytrcJTEYcXt2fdWRlTKZQtCVMzdfcK9DOE7d5ohatTHPvGzNnDqzAYjitoEJwle0xBVtlRsCVRweGESs4HCzf7qoKUCEQCjmBZLLJp1O+Sw61lACrmx6JKoZKbqtnv8APsVkM6d8kxCVTCaohAphO0GLCN1DFNvqnaVKyXZT1TFK0EpbDVhuCy9NOyM0Ba+HugFClSmBdAFwRl9R2BgWCZxGyyyncgCCL/UPMoF6Wjym6WPMAtN9ojYCx1EyttxZLTwnqCMgP9dYslcXiW02guu8j5QLiJmYP06hI1vH3yDTDGHeeKZi0RsR5goSkiieNvwWaVZ4MOAJFpyz5lfOcGVARMSJa4xDpDRDgPmEFJYP/lQLeGowE7iQQNLKp4rRD8OeC7iARETLRIP2VdlEotPYH4N3cUGWgSLfNx3E7cJXzyGAtsRJH+4HmZ7hJeE+Jm0STNyb/KY3yTfGXy1plovkJsdOW6jkSt7CYXBBgLrOLtZ5Hi4ZyFz1hGq0m8YdBltiSLX0GhHssOeGUyXcJBFidYueeU9IU/D+O/GrBjAA06uDrATeBkP0jdDRTeyhVw5AuARNiLGYk6RrogPpNvmZiJkZ3i/KORVOm5xJAAAGVzBgmxHT3WC1xOkCJI5TNtd1ZYykTMRhrB0kkyNBI0z2Shw0G/sfJWa1IEgxOhi4kwJulqmGtJ6R+M5GyIy2Qa+EsY0SlKneD5LoK+EmYgEW70UvF0NddPL7q/FkcXZTlx9kAf0XlOgSf4R6FLivHXy/hUaWHjuVqJ2jLaoYwYgAR/aY4PVLtaisq2gf2mEZir3H2hL1ffu0phzL9+3e6yaR76SO9UwosKfL+pvb8IVZwA/lN1GRy77upOPxGfomCLUWqhQCUohOUWysA3RtjbJmk0IdFibbTtZI2OjWSIHb2XrDI5r34U2S2FIXfSk2npy6r74DREiSTkM72A6JhlKDF+Q1O33WmBpEPAJdJvYAjS1z+FCxsSHh7CXTHCRIkB0Em5OkkxC27/jtIZ0hfQZjQgwZ5pnAsY5zoFiJLYy2mPXyVP8A655N8pJ3BnNRnJlk0/JymM/4wx0/CJBEw0iQTmBM22lIYPF1qH/hc0gTIBE2JFpBgiTuu9NnEGATBJHntYdOSR8RwtN8FwBAPFNgYF+qFWIsnp7OZw2H+HVHwyHNkkEEgNgS5rtrGyt4eoxpdBDWkcUCJjaZvfMndQvGqJZxVKZALfldlcXiWwQSQ6xnQr7A4wuYC03gEA5S11y0gG4sboeBmuwj/wAk8TLyIgMiwGQnO+qv/wDE/CgKIdB4nwSdhmADlkfUqDiMK6riR8p4RBJdkTN52BknzXeeHtApsH+Q0y2mNoyQQZvrGgbqRnKfQffRDqgN1MnleMj1gFPcBDpgBswYje4Xgok55h3UxtPTVOitNeyeGtgy2RyyymZ1MoD6Ic75SbA3vbkd1R/65AO14yItqJWf+sS2IhwieufoiXJomObAA01y01nI2UrF0Z9Jymf1srrqdgRYC8HKeSVq0QQRJmDEX2kGM0yYzOdw7/hu3BiTpyMctVZZSAz9/wA/ndJ4jBWsNh6ZgjRfYGuY4HZjLmNuo+4Whx8n6sz+Rj/ZDLnz3Hd1hpg99j8LRHfedvUc18Gd+X3t9ui7TjGWM77y6aLbmwJtCzhW207C9xFUAX9765eiKFYhjqwFp9e/Vcz4hiZdA/ae8Wxt4b3+x+1Op0dTmUfoNFWkn8PTkBLUKc3TjWnT0WCzeWyjTp2RKUkxohUXFPUzbJIx0qMU6MFM8EAbr0C2y84zn90gTETnmZXohsm5Iy4jlnFtbwtcOWZgnLnnf0RGYeXggHhJz2ttrdREb0FDiREEbmxk+SXr1KzWw2m2pfM1C133EXHNPucRpImAba5C3Mr5tQEQWkHXL2m6hxt/Rz+I8XdTP/laWC/ywXRfUj3SlfxtlQ/Vxgg24C2HTnPuF1hpcTYNwZhp6wJnRSfEvCKfFPww3XUO020TKQtx+CA1/GHg3Dx82Uhuhj19VO8G8SOFqlpvDjmMwYDom4NgRCr4uKZAe75f/WOYaOEw/ICdNVzOOrcby45kzawtkBvsodMFZ2mAZxAAuB4jLrOFuISDqNB0Cv8AB8u/CQIAjpw7r8xwXiz2kfMRBnr1X6BgvGHVWA8Yb8touZyddBNUVZYNOx1wFxEADRp0gyh1zld2YvGVibxmmePii4IHUGQN5vmFolpEZ+eXKNChaK0DoczAGkXk39SgV6YGYNzcfaIn7on/AG/njgIAyJI87c15UYXHiPvNrWjyRUrHVpiVcQZuNZjluM0lFpy4iJuBI9jdUX1HCZ20Nht6bKViK2+p5aRMcvso3RfFNgK7YOkeoOUXU7EMIgzllyNoP3hUmsmRN5mBMRyn/HJAr4eJJ12GsSrcchZwM0aoeAeVxsde/PdMtHZ/XqpNKqKb5P0k33GxjcKy2LEXkWOkaeWa1sc+yMnLj6Mw58X1709FM8T8QgHvv+AmsdiQB/PqucqP+I6dAr0VUDZTLjxO1WnhH4UJwTIhcp0bckagtSvqIF46Lz7N+I9hwE/RCl0KkKrSqSAq2FoYFKVl1Exrb8ojcrZLUkzyEnyQIgRYRwiSAT5gxcd7r3DUJJmd8yPIxeCiNYQOIRMxB1j2KIxpOgIj5oj0/wBlBZN0empLiSAYM6wNgd4XzMzIjiMyIX1KkZhoJNy4mIO3RDxeGt/qdwOYGaBztKwvFGYJE5EieZQvEHEtE/LrwkTY3HzTnkV6MAWhzSJFjvB87gWQMRhBUe27g28SPlnnF9E30JSs57x1rXEiZAv9JE/LI4djuuHrmCR31Xd+K06jGuBES6A4D/b6QG69RnN4XIYzCzZoMgXB0LZBHshJHZiWhKnVXUf8b8Sg8JNvbmFxVRxYYIVrwbE/MCLx+roUF1JUfpOFxIAiXbnM21v5BVzStaDec4vpnnbr5Lk/DseXgAAy2AYMyBeAM5zVvCX4iQ7hGWvMuJPMiyhySiMY5gDhFnDWJM9YutOETOfW418kOpUYSB/m28yQd8j3dIeM4n4bAWzBvMWIj75BF6Cl2pGPF/FRSm5Lj9IiMrGNLbqXhKD6nESdbzEAaAHdSGYetiKvEYuB0DQZDRMyMr63XZYDAFrACREWgW7t90tWzq1jjXsUdgzE2LdRa35CUew6CSY84v8Axcaq3UpWnh1AINrZydDdI4ihLSRNtDI+yvSor7HN46juOE6DMcgCbr7w3GQCxxyu3p/kMswb9CVTxNBp+o57SYz7jkoVakbXu21t10YsnRlGXH3VAvEMQXu4R5rLaMBe4Rmd765eXkt1HLVi72jNkq0CcLJd6O9etoynEOi4UtxcO1zdN1cuaVfC86z0EA2FbeVYwwUqgPT8Kph/Y/lIx2PMdoi1KcnnlayDSEHv1RQJ26aqCeNntQkACD/O3NafZoLTE24SNcvdD4vlIPzGQYv0K1RaQ7gEQc8rakKAa0HoNMXmW62HW23JKvxOQGZNw426DmsVcRUL+H5oG8CY2t3CBVxUG7WgTym/P7+SH2L/ABNvZU+OTJ4jOVoNhupeK8R4B9QgkRawy9ElicZoCZm52gRI6qTjXGA35iZubRuEJP4CsHye+M+LEyJyy5QQct51XPtdeTvrfPOeSquoAsk5zpc+Y0UyoA11uo88kNnRBRjpCmNwwdJz+/3Uqm803ctQq2Irhov2Vz2NxoJtdWQiUcicVv2dn4R4qW1Gua6AdR6QRqF2fg3iYe8stkbAx/8AXUE5DZfj/hXiHCYOXsV1fh+NdTdLdCCZJB5idtUWqZTrIrR+ghohwta4kcQMTF/O/VI42mKsCYHCCdt4HUo2F8TBaDxNDm2JlrXWmzhqbxbNCrVHD5rCb8jxAcslXJEg2OUvDWWHEN9tPmzz2hM4dstExOQGeUgX2QKFUcXDJIiMpkCLes3TDG7ZecAjkrIpJBd+zQAnOdztf25JTHOAaQJM765/aF7X+s8UniEC2o23Q+GRc8hnlewMWkjIJher8krEDjnQM6B25H9qbi8IAZI66D18xkrOKFuFgsNgIBzzz3UytUlvS5O4kGI3UTLUnRAxDS10tOWoy9FumOJeY1oJsI/teYat8Nw4vpOfLYzoQu3j5erp+Dk5GK1aGqWEOqOKMJtwgQlnFaZmhMXXIjmvsIJgkfq26Hj2kprDfTA7ledPRrwNU6Vh9/f8qjSqDvkg0aQIR6dIjrmEAN2OQvWvgkg3iP6WWugc87rdS/f2QFR4wTfTLaSdlpmGJ+mJB/Ns0OJtIm8T6rVJs5GJGYvfX0UGejOJJI4YkiTxbCdQNUlXsOZAkReOqcbVDWnMk2GcHdI4lxh0652uOhQHgibi3QRbXMcttFHxXiN9SQIE/pUqlNrpa9zmtvwnPhPMALnvEKJYTJ4hvukey1/Zo4kgyCAduaRxWLuSYEJSv4m0Zfsqe8Gq4Tlor8eJs4cudR8APEcX8R1p4dB+YSZpFdDQ8KshVsByXb/C0jPc3J2yRTCveG48kXNxqpdXDQvKLyHAhUyh6Hxz6uzvPCMYziDSDDnCSTNsjbS8a6LtH1afA76QA2DBgAusHDy/K/LMPUldN4N4vxANeCTEWE/SCfXVc7tPZ2SV1JM6fDYoENvntHSd/qTtFhD5J4Y0/wBtATdTvC6FxDxJ0GpbexjROYdpdDS45kQbWuSDv0GymySfwHeSSS6OHMRvEZk/bmlnCRMco3OkaQvajy0hvUQTe0R5fpBfW+HYm5uM42tpnuiNFC9WnDLHLPvX0UjFkmRe4mL7TkeSeEgiCSeZt159V5XoB3E97uN15jITaBPLVQd6OfqOAvmfQfyptd4vrOisVKJk/LHCJPQ6mfJS8WyB37q2JVPZTwFWaTbzaD1Flpzkh4PiPlLdjI6Hv7pqo6VsYpdopmRkj1k0OPdxZZotAx5JajUhbaQfJYTN5FzBuiQc8wnGQZjeyl4N5ItePZPU6sGdCgKxllUXDu5WmPj2CA4TdHp18wRfSPulYLo9A4s++i9OF6hfUn6ovxY6oUPb9C9Sm4Dl1/CRxUtBJ4vZO1XXOX590j4gTUNxpboDpfMzklboti3ZNxbpExZQcey9su9Fcxc7RodfQBS8YG8J3Gex6IeS1tUchjMD/wCS2Rv05Kl4dgeXf6RX0eJyreH0BaY/rPvlylbHFj/TsYXIXWbR5UwfCIjPLLL9/tKYjD98lcqAHv2N+X22lKVKEnrtbvT7c12HNZz+KwNlGdRgrusXhPlJ3/W5ue9ly2NoQVTPHe0N2PqLvlTuGrkZEgzYgwRHMZKYwwj0ahC5c+K12Xk6uPmp9X4Oy8D8QNgY4m/S6wtYgEroMJ4mx7m/KGuvcGRJvI5Qvz3CYsgrosPjiGMLIkCIMEZk+S4jueNPaOgqGRmOLizbIvmPsh4il9RkyM5yk7Hb+Etgse1xh0AmIs4wQ2IHNMGuHkjMxYSAD5bR5qA2mZbkdGncXEZXP4SFZ/6lPHDklpBhwkOY64bkLRvnKn+Ign5TcnQaDWIvsVAppsn43EE3vJzkmDEaKZiKBIDrfMbQNuas18NIDSZjMxrbMkWGSQxdLS9tOIwNMsvNMhXH4J+G+WoAbTZPuPd0hiaNpm8/f9JmhV4mzqtPiz/UzeTjadjNGsCPtGvVMYerFj2LKRgng6pw+yy2aiLOHrcJ7019FRDhm3LPyXNtry3UXjPMRqd1Tw1e0X80oxXFYrLKjgbzEnLnzQKVWOk3t6I1V5JvrdBkSG6N9EXjAm97c0rTLhAORyRQbHT8hBhM1i4iItzASOIw8622ymE+ATbTPv8ASFWp3zHSwskodOiB4heI08o0UvFOsASYV3Gt2GRgqdiGNIMjTfX8JEiy/wCpJwwBqEDKLeqqU2xpM+4tHt/Kk4d3C/yVincd5jvuVucX8aMTlfkZoZ+X9+sZe8ojRMaaWv8Acde5leUjfrb7Qe+fQI/CRuROvUW73vAgLpOU1jKMt8vOI5W76zyviVC5XY1fp9oM9n981zviVHPvmiBM5stuigLdWndFoUUiQyMtBaqvh9ebeesmNEq8CIKWp1Cxyz+Th6vsvBpcfNa6s6zDVoIc3MeoPVHp0yDxNzyO5GolQsJ4lIAiDN+dlZwlebTpvGi5ls7/AEPPLpPC4znG7dYCXrv4nA8OQ5jMaI1No1k+/qjPzna3e/8ACKRXSROq0pEk36W9P4U3FGDfPuxCrYyoGzHzC4nL6haOWamY2iTDjImcxEAZROf9JgORNxTZBP8AaTwjy2oNjb1yKoYjDOIaLgAfmf0p2Lw5bBB8um6eFxkmcuZdlQPC1oKqNqjS+yiVCW5p7DVOKNbdFW0GEvkqMd08+809Qyz/ALUlj0/hqkg8x3dKdFltjbbLYbGSBRqHXZFa48wNUrCmwwrSYJTDM80mx45zsNV8x0xvqlHsqh0c0DFX1j+MplEou81qqLI0KnTIfiJJdER9yTueqlYu3NW8VSdJ0B5yYUvG4aBCSi1PVHOYh0XRsF4jC18EGp82RsOuixiPDouFrcTUDI5f+yrRxAJBGnendlUp1Ld/13qSuQpV3NKsYTxIff36dwuw4mXw0cMevevfNTcZhpHl7d9zZzDYgOb+ex36ozmw338uz6zqiL4OVreH3QqlPhV3EMUjGsRSHsRqPS9UyiPQiEskmqYybTtBMNWvdWcJjFAc3ZGw+JWRlxvHL6Nfj5u62dhRxMhb/wCzcTLm5wCouExqfbWCRHQ0HbimBwIBBMkFxsOHkPP7IFFnEeJ0ug2nRfVGf5DPfvRN4GCSMrzHVPFbKJRrZPxjzoIUmvSJzXY4rw+2Si4rCQrWKmjl8UxxyiMp/ey+wtaBBznomsWwA+alnMnuxhUeDn+ywypKp4BxMSoVFyr4LTr+FC+LOhY4QAiuqAJSkbLFd1z0S0Ohl98l41+pN0m2qV82sUKHssUsTGaMcTaRdRmvML44hwAg539EGBlRr5v+1Pxuq3SfYc5SlSoST1UoKeyPjmajMJhzg4A7iUPGJfDOsBpf3Xdw3to4+YtJjFbCyOSU+BBtKoB349glHPWgZxR8HrwSNM7xaFRqVdo70tlH9SpWAblzVB2SIj8majb96dO9tUhi6f8AHffoqBGfKR6EJbFNv3oSEUAg4mml4VHFMSLgo0OmYhCrU9RmmIXjlXOCmqY8ZOLtGMPiVTo41Q8QOF1tQjUKhWPOLxyo2cOXurOjo4g6ItKsWuDhkR7Z+6iU6p7805QqnLSf4/KiZbL5O08OxIqNU/xOjBKj+GYxzagANib+U362XW4tgdSLiASumLtHDJ9JH//Z"/>
          <p:cNvSpPr>
            <a:spLocks noChangeAspect="1" noChangeArrowheads="1"/>
          </p:cNvSpPr>
          <p:nvPr/>
        </p:nvSpPr>
        <p:spPr bwMode="auto">
          <a:xfrm>
            <a:off x="4548188" y="-12223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ru-RU"/>
          </a:p>
        </p:txBody>
      </p:sp>
      <p:sp>
        <p:nvSpPr>
          <p:cNvPr id="31752" name="AutoShape 7" descr="data:image/jpg;base64,/9j/4AAQSkZJRgABAQAAAQABAAD/2wCEAAkGBhQSEBUUEhQUFBQWGBoYGBgXFxQVFxgXFRgXGBcYFxYXGyYeGBkkGRgVHy8gIycpLC0sFx4xNTAqNSYrLCkBCQoKDgwOGg8PFykcHCQsLCwsLCwpLCwsLCwsLCwpKSkpLCwsLCksKSkpKSkpKSwsKSksLCksLCkpLCwsKSwsLP/AABEIALwA8AMBIgACEQEDEQH/xAAbAAADAQEBAQEAAAAAAAAAAAADBAUCBgEAB//EADUQAAEDAgQEBAYCAgIDAQAAAAEAAhEDIQQxQVESYXHwBYGRsRMiMqHB0eHxQlIGFCNygmL/xAAaAQACAwEBAAAAAAAAAAAAAAABAgADBQQG/8QAJBEAAgICAgICAgMAAAAAAAAAAAECEQMhBBIxQVFhM0ITIjL/2gAMAwEAAhEDEQA/AIDGpljEOmyUzSYqjQo2xqIAvmtRaYlQdIGGo7GIjaSIyigMDpU91tlNGDICyWQg2MBfSX3BZGeRF0IUs5IEXsZ8z9roDGDGp9tEMs5+Wf8ARR2tESL7H/Ebydeq9FO4tMm8E6//AK8uiANC8QbW5L2fTfmmBSMgNIuYEz1E7E5LFSkQTawOwsdlAWjIFkKoyRllr/SMSRoD5a7Qc1kGP4P2P6UslCD6Wvf8JbFYU3BsRorDmSdYOsact+iVq0v4Tplco2T6D5zzRF9WowZC+a+Vo4cvZU/JnZcfV2eELVN8L7gX3CukooYabLYag0TonaTUxAbaSFWfFgjVqkWCA2lKgDFGjKaFKExSw8Ba+Fr3/ahBUsshfDTvw7odRsIgJdIJimIQqYTFKmsI20g9NtkZtM6Lyk3dOUqUqB8AW7JkEALX/Wi68NOEGxkrNEjmhVPf7r5914GDPhyv5a3SjqNA3tME5xpB1NoAz/leOpxdw5GCbbZ+eyMKeZ1ERMWkjUG3VNMpksk34gMzOZOyDFm6FW0y4MLpgTEgXkzcE2NkdwYJORnLWTp0F8kXgmAG8PUm43WabJhxB0GmVz14uaFnO3YucI0usQJJsbgzcwZXz8OYNri3yyfIzbPXZbqfM/gac8uW3kRKZc88EuAHDY5C5n5QNja6JLZPdgpbOX5G49ohBdRJJAsATkZvblmqD68j5Lze1+UM6n2WhhiBJFxm1vzGHWIANz5bFRbLIsmGhGYvAIOXre40koTmRIkx9rcj+FUq0wbZkEwAZGkROR5c0B2H3EZXHvGqKLPKJLqc6JKrTj5h2FcxGGA0/wDoZQT1ytrcJTEYcXt2fdWRlTKZQtCVMzdfcK9DOE7d5ohatTHPvGzNnDqzAYjitoEJwle0xBVtlRsCVRweGESs4HCzf7qoKUCEQCjmBZLLJp1O+Sw61lACrmx6JKoZKbqtnv8APsVkM6d8kxCVTCaohAphO0GLCN1DFNvqnaVKyXZT1TFK0EpbDVhuCy9NOyM0Ba+HugFClSmBdAFwRl9R2BgWCZxGyyyncgCCL/UPMoF6Wjym6WPMAtN9ojYCx1EyttxZLTwnqCMgP9dYslcXiW02guu8j5QLiJmYP06hI1vH3yDTDGHeeKZi0RsR5goSkiieNvwWaVZ4MOAJFpyz5lfOcGVARMSJa4xDpDRDgPmEFJYP/lQLeGowE7iQQNLKp4rRD8OeC7iARETLRIP2VdlEotPYH4N3cUGWgSLfNx3E7cJXzyGAtsRJH+4HmZ7hJeE+Jm0STNyb/KY3yTfGXy1plovkJsdOW6jkSt7CYXBBgLrOLtZ5Hi4ZyFz1hGq0m8YdBltiSLX0GhHssOeGUyXcJBFidYueeU9IU/D+O/GrBjAA06uDrATeBkP0jdDRTeyhVw5AuARNiLGYk6RrogPpNvmZiJkZ3i/KORVOm5xJAAAGVzBgmxHT3WC1xOkCJI5TNtd1ZYykTMRhrB0kkyNBI0z2Shw0G/sfJWa1IEgxOhi4kwJulqmGtJ6R+M5GyIy2Qa+EsY0SlKneD5LoK+EmYgEW70UvF0NddPL7q/FkcXZTlx9kAf0XlOgSf4R6FLivHXy/hUaWHjuVqJ2jLaoYwYgAR/aY4PVLtaisq2gf2mEZir3H2hL1ffu0phzL9+3e6yaR76SO9UwosKfL+pvb8IVZwA/lN1GRy77upOPxGfomCLUWqhQCUohOUWysA3RtjbJmk0IdFibbTtZI2OjWSIHb2XrDI5r34U2S2FIXfSk2npy6r74DREiSTkM72A6JhlKDF+Q1O33WmBpEPAJdJvYAjS1z+FCxsSHh7CXTHCRIkB0Em5OkkxC27/jtIZ0hfQZjQgwZ5pnAsY5zoFiJLYy2mPXyVP8A655N8pJ3BnNRnJlk0/JymM/4wx0/CJBEw0iQTmBM22lIYPF1qH/hc0gTIBE2JFpBgiTuu9NnEGATBJHntYdOSR8RwtN8FwBAPFNgYF+qFWIsnp7OZw2H+HVHwyHNkkEEgNgS5rtrGyt4eoxpdBDWkcUCJjaZvfMndQvGqJZxVKZALfldlcXiWwQSQ6xnQr7A4wuYC03gEA5S11y0gG4sboeBmuwj/wAk8TLyIgMiwGQnO+qv/wDE/CgKIdB4nwSdhmADlkfUqDiMK6riR8p4RBJdkTN52BknzXeeHtApsH+Q0y2mNoyQQZvrGgbqRnKfQffRDqgN1MnleMj1gFPcBDpgBswYje4Xgok55h3UxtPTVOitNeyeGtgy2RyyymZ1MoD6Ic75SbA3vbkd1R/65AO14yItqJWf+sS2IhwieufoiXJomObAA01y01nI2UrF0Z9Jymf1srrqdgRYC8HKeSVq0QQRJmDEX2kGM0yYzOdw7/hu3BiTpyMctVZZSAz9/wA/ndJ4jBWsNh6ZgjRfYGuY4HZjLmNuo+4Whx8n6sz+Rj/ZDLnz3Hd1hpg99j8LRHfedvUc18Gd+X3t9ui7TjGWM77y6aLbmwJtCzhW207C9xFUAX9765eiKFYhjqwFp9e/Vcz4hiZdA/ae8Wxt4b3+x+1Op0dTmUfoNFWkn8PTkBLUKc3TjWnT0WCzeWyjTp2RKUkxohUXFPUzbJIx0qMU6MFM8EAbr0C2y84zn90gTETnmZXohsm5Iy4jlnFtbwtcOWZgnLnnf0RGYeXggHhJz2ttrdREb0FDiREEbmxk+SXr1KzWw2m2pfM1C133EXHNPucRpImAba5C3Mr5tQEQWkHXL2m6hxt/Rz+I8XdTP/laWC/ywXRfUj3SlfxtlQ/Vxgg24C2HTnPuF1hpcTYNwZhp6wJnRSfEvCKfFPww3XUO020TKQtx+CA1/GHg3Dx82Uhuhj19VO8G8SOFqlpvDjmMwYDom4NgRCr4uKZAe75f/WOYaOEw/ICdNVzOOrcby45kzawtkBvsodMFZ2mAZxAAuB4jLrOFuISDqNB0Cv8AB8u/CQIAjpw7r8xwXiz2kfMRBnr1X6BgvGHVWA8Yb8touZyddBNUVZYNOx1wFxEADRp0gyh1zld2YvGVibxmmePii4IHUGQN5vmFolpEZ+eXKNChaK0DoczAGkXk39SgV6YGYNzcfaIn7on/AG/njgIAyJI87c15UYXHiPvNrWjyRUrHVpiVcQZuNZjluM0lFpy4iJuBI9jdUX1HCZ20Nht6bKViK2+p5aRMcvso3RfFNgK7YOkeoOUXU7EMIgzllyNoP3hUmsmRN5mBMRyn/HJAr4eJJ12GsSrcchZwM0aoeAeVxsde/PdMtHZ/XqpNKqKb5P0k33GxjcKy2LEXkWOkaeWa1sc+yMnLj6Mw58X1709FM8T8QgHvv+AmsdiQB/PqucqP+I6dAr0VUDZTLjxO1WnhH4UJwTIhcp0bckagtSvqIF46Lz7N+I9hwE/RCl0KkKrSqSAq2FoYFKVl1Exrb8ojcrZLUkzyEnyQIgRYRwiSAT5gxcd7r3DUJJmd8yPIxeCiNYQOIRMxB1j2KIxpOgIj5oj0/wBlBZN0empLiSAYM6wNgd4XzMzIjiMyIX1KkZhoJNy4mIO3RDxeGt/qdwOYGaBztKwvFGYJE5EieZQvEHEtE/LrwkTY3HzTnkV6MAWhzSJFjvB87gWQMRhBUe27g28SPlnnF9E30JSs57x1rXEiZAv9JE/LI4djuuHrmCR31Xd+K06jGuBES6A4D/b6QG69RnN4XIYzCzZoMgXB0LZBHshJHZiWhKnVXUf8b8Sg8JNvbmFxVRxYYIVrwbE/MCLx+roUF1JUfpOFxIAiXbnM21v5BVzStaDec4vpnnbr5Lk/DseXgAAy2AYMyBeAM5zVvCX4iQ7hGWvMuJPMiyhySiMY5gDhFnDWJM9YutOETOfW418kOpUYSB/m28yQd8j3dIeM4n4bAWzBvMWIj75BF6Cl2pGPF/FRSm5Lj9IiMrGNLbqXhKD6nESdbzEAaAHdSGYetiKvEYuB0DQZDRMyMr63XZYDAFrACREWgW7t90tWzq1jjXsUdgzE2LdRa35CUew6CSY84v8Axcaq3UpWnh1AINrZydDdI4ihLSRNtDI+yvSor7HN46juOE6DMcgCbr7w3GQCxxyu3p/kMswb9CVTxNBp+o57SYz7jkoVakbXu21t10YsnRlGXH3VAvEMQXu4R5rLaMBe4Rmd765eXkt1HLVi72jNkq0CcLJd6O9etoynEOi4UtxcO1zdN1cuaVfC86z0EA2FbeVYwwUqgPT8Kph/Y/lIx2PMdoi1KcnnlayDSEHv1RQJ26aqCeNntQkACD/O3NafZoLTE24SNcvdD4vlIPzGQYv0K1RaQ7gEQc8rakKAa0HoNMXmW62HW23JKvxOQGZNw426DmsVcRUL+H5oG8CY2t3CBVxUG7WgTym/P7+SH2L/ABNvZU+OTJ4jOVoNhupeK8R4B9QgkRawy9ElicZoCZm52gRI6qTjXGA35iZubRuEJP4CsHye+M+LEyJyy5QQct51XPtdeTvrfPOeSquoAsk5zpc+Y0UyoA11uo88kNnRBRjpCmNwwdJz+/3Uqm803ctQq2Irhov2Vz2NxoJtdWQiUcicVv2dn4R4qW1Gua6AdR6QRqF2fg3iYe8stkbAx/8AXUE5DZfj/hXiHCYOXsV1fh+NdTdLdCCZJB5idtUWqZTrIrR+ghohwta4kcQMTF/O/VI42mKsCYHCCdt4HUo2F8TBaDxNDm2JlrXWmzhqbxbNCrVHD5rCb8jxAcslXJEg2OUvDWWHEN9tPmzz2hM4dstExOQGeUgX2QKFUcXDJIiMpkCLes3TDG7ZecAjkrIpJBd+zQAnOdztf25JTHOAaQJM765/aF7X+s8UniEC2o23Q+GRc8hnlewMWkjIJher8krEDjnQM6B25H9qbi8IAZI66D18xkrOKFuFgsNgIBzzz3UytUlvS5O4kGI3UTLUnRAxDS10tOWoy9FumOJeY1oJsI/teYat8Nw4vpOfLYzoQu3j5erp+Dk5GK1aGqWEOqOKMJtwgQlnFaZmhMXXIjmvsIJgkfq26Hj2kprDfTA7ledPRrwNU6Vh9/f8qjSqDvkg0aQIR6dIjrmEAN2OQvWvgkg3iP6WWugc87rdS/f2QFR4wTfTLaSdlpmGJ+mJB/Ns0OJtIm8T6rVJs5GJGYvfX0UGejOJJI4YkiTxbCdQNUlXsOZAkReOqcbVDWnMk2GcHdI4lxh0652uOhQHgibi3QRbXMcttFHxXiN9SQIE/pUqlNrpa9zmtvwnPhPMALnvEKJYTJ4hvukey1/Zo4kgyCAduaRxWLuSYEJSv4m0Zfsqe8Gq4Tlor8eJs4cudR8APEcX8R1p4dB+YSZpFdDQ8KshVsByXb/C0jPc3J2yRTCveG48kXNxqpdXDQvKLyHAhUyh6Hxz6uzvPCMYziDSDDnCSTNsjbS8a6LtH1afA76QA2DBgAusHDy/K/LMPUldN4N4vxANeCTEWE/SCfXVc7tPZ2SV1JM6fDYoENvntHSd/qTtFhD5J4Y0/wBtATdTvC6FxDxJ0GpbexjROYdpdDS45kQbWuSDv0GymySfwHeSSS6OHMRvEZk/bmlnCRMco3OkaQvajy0hvUQTe0R5fpBfW+HYm5uM42tpnuiNFC9WnDLHLPvX0UjFkmRe4mL7TkeSeEgiCSeZt159V5XoB3E97uN15jITaBPLVQd6OfqOAvmfQfyptd4vrOisVKJk/LHCJPQ6mfJS8WyB37q2JVPZTwFWaTbzaD1Flpzkh4PiPlLdjI6Hv7pqo6VsYpdopmRkj1k0OPdxZZotAx5JajUhbaQfJYTN5FzBuiQc8wnGQZjeyl4N5ItePZPU6sGdCgKxllUXDu5WmPj2CA4TdHp18wRfSPulYLo9A4s++i9OF6hfUn6ovxY6oUPb9C9Sm4Dl1/CRxUtBJ4vZO1XXOX590j4gTUNxpboDpfMzklboti3ZNxbpExZQcey9su9Fcxc7RodfQBS8YG8J3Gex6IeS1tUchjMD/wCS2Rv05Kl4dgeXf6RX0eJyreH0BaY/rPvlylbHFj/TsYXIXWbR5UwfCIjPLLL9/tKYjD98lcqAHv2N+X22lKVKEnrtbvT7c12HNZz+KwNlGdRgrusXhPlJ3/W5ue9ly2NoQVTPHe0N2PqLvlTuGrkZEgzYgwRHMZKYwwj0ahC5c+K12Xk6uPmp9X4Oy8D8QNgY4m/S6wtYgEroMJ4mx7m/KGuvcGRJvI5Qvz3CYsgrosPjiGMLIkCIMEZk+S4jueNPaOgqGRmOLizbIvmPsh4il9RkyM5yk7Hb+Etgse1xh0AmIs4wQ2IHNMGuHkjMxYSAD5bR5qA2mZbkdGncXEZXP4SFZ/6lPHDklpBhwkOY64bkLRvnKn+Ign5TcnQaDWIvsVAppsn43EE3vJzkmDEaKZiKBIDrfMbQNuas18NIDSZjMxrbMkWGSQxdLS9tOIwNMsvNMhXH4J+G+WoAbTZPuPd0hiaNpm8/f9JmhV4mzqtPiz/UzeTjadjNGsCPtGvVMYerFj2LKRgng6pw+yy2aiLOHrcJ7019FRDhm3LPyXNtry3UXjPMRqd1Tw1e0X80oxXFYrLKjgbzEnLnzQKVWOk3t6I1V5JvrdBkSG6N9EXjAm97c0rTLhAORyRQbHT8hBhM1i4iItzASOIw8622ymE+ATbTPv8ASFWp3zHSwskodOiB4heI08o0UvFOsASYV3Gt2GRgqdiGNIMjTfX8JEiy/wCpJwwBqEDKLeqqU2xpM+4tHt/Kk4d3C/yVincd5jvuVucX8aMTlfkZoZ+X9+sZe8ojRMaaWv8Acde5leUjfrb7Qe+fQI/CRuROvUW73vAgLpOU1jKMt8vOI5W76zyviVC5XY1fp9oM9n981zviVHPvmiBM5stuigLdWndFoUUiQyMtBaqvh9ebeesmNEq8CIKWp1Cxyz+Th6vsvBpcfNa6s6zDVoIc3MeoPVHp0yDxNzyO5GolQsJ4lIAiDN+dlZwlebTpvGi5ls7/AEPPLpPC4znG7dYCXrv4nA8OQ5jMaI1No1k+/qjPzna3e/8ACKRXSROq0pEk36W9P4U3FGDfPuxCrYyoGzHzC4nL6haOWamY2iTDjImcxEAZROf9JgORNxTZBP8AaTwjy2oNjb1yKoYjDOIaLgAfmf0p2Lw5bBB8um6eFxkmcuZdlQPC1oKqNqjS+yiVCW5p7DVOKNbdFW0GEvkqMd08+809Qyz/ALUlj0/hqkg8x3dKdFltjbbLYbGSBRqHXZFa48wNUrCmwwrSYJTDM80mx45zsNV8x0xvqlHsqh0c0DFX1j+MplEou81qqLI0KnTIfiJJdER9yTueqlYu3NW8VSdJ0B5yYUvG4aBCSi1PVHOYh0XRsF4jC18EGp82RsOuixiPDouFrcTUDI5f+yrRxAJBGnendlUp1Ld/13qSuQpV3NKsYTxIff36dwuw4mXw0cMevevfNTcZhpHl7d9zZzDYgOb+ex36ozmw338uz6zqiL4OVreH3QqlPhV3EMUjGsRSHsRqPS9UyiPQiEskmqYybTtBMNWvdWcJjFAc3ZGw+JWRlxvHL6Nfj5u62dhRxMhb/wCzcTLm5wCouExqfbWCRHQ0HbimBwIBBMkFxsOHkPP7IFFnEeJ0ug2nRfVGf5DPfvRN4GCSMrzHVPFbKJRrZPxjzoIUmvSJzXY4rw+2Si4rCQrWKmjl8UxxyiMp/ey+wtaBBznomsWwA+alnMnuxhUeDn+ywypKp4BxMSoVFyr4LTr+FC+LOhY4QAiuqAJSkbLFd1z0S0Ohl98l41+pN0m2qV82sUKHssUsTGaMcTaRdRmvML44hwAg539EGBlRr5v+1Pxuq3SfYc5SlSoST1UoKeyPjmajMJhzg4A7iUPGJfDOsBpf3Xdw3to4+YtJjFbCyOSU+BBtKoB349glHPWgZxR8HrwSNM7xaFRqVdo70tlH9SpWAblzVB2SIj8majb96dO9tUhi6f8AHffoqBGfKR6EJbFNv3oSEUAg4mml4VHFMSLgo0OmYhCrU9RmmIXjlXOCmqY8ZOLtGMPiVTo41Q8QOF1tQjUKhWPOLxyo2cOXurOjo4g6ItKsWuDhkR7Z+6iU6p7805QqnLSf4/KiZbL5O08OxIqNU/xOjBKj+GYxzagANib+U362XW4tgdSLiASumLtHDJ9JH//Z"/>
          <p:cNvSpPr>
            <a:spLocks noChangeAspect="1" noChangeArrowheads="1"/>
          </p:cNvSpPr>
          <p:nvPr/>
        </p:nvSpPr>
        <p:spPr bwMode="auto">
          <a:xfrm>
            <a:off x="4700588" y="301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ru-RU"/>
          </a:p>
        </p:txBody>
      </p:sp>
      <p:sp>
        <p:nvSpPr>
          <p:cNvPr id="31753" name="AutoShape 9" descr="data:image/jpg;base64,/9j/4AAQSkZJRgABAQAAAQABAAD/2wCEAAkGBhQSEBUUEhQUFBQWGBoYGBgXFxQVFxgXFRgXGBcYFxYXGyYeGBkkGRgVHy8gIycpLC0sFx4xNTAqNSYrLCkBCQoKDgwOGg8PFykcHCQsLCwsLCwpLCwsLCwsLCwpKSkpLCwsLCksKSkpKSkpKSwsKSksLCksLCkpLCwsKSwsLP/AABEIALwA8AMBIgACEQEDEQH/xAAbAAADAQEBAQEAAAAAAAAAAAADBAUCBgEAB//EADUQAAEDAgQEBAYCAgIDAQAAAAEAAhEDIQQxQVESYXHwBYGRsRMiMqHB0eHxQlIGFCNygmL/xAAaAQACAwEBAAAAAAAAAAAAAAABAgADBQQG/8QAJBEAAgICAgICAgMAAAAAAAAAAAECEQMhBBIxQVFhM0ITIjL/2gAMAwEAAhEDEQA/AIDGpljEOmyUzSYqjQo2xqIAvmtRaYlQdIGGo7GIjaSIyigMDpU91tlNGDICyWQg2MBfSX3BZGeRF0IUs5IEXsZ8z9roDGDGp9tEMs5+Wf8ARR2tESL7H/Ebydeq9FO4tMm8E6//AK8uiANC8QbW5L2fTfmmBSMgNIuYEz1E7E5LFSkQTawOwsdlAWjIFkKoyRllr/SMSRoD5a7Qc1kGP4P2P6UslCD6Wvf8JbFYU3BsRorDmSdYOsact+iVq0v4Tplco2T6D5zzRF9WowZC+a+Vo4cvZU/JnZcfV2eELVN8L7gX3CukooYabLYag0TonaTUxAbaSFWfFgjVqkWCA2lKgDFGjKaFKExSw8Ba+Fr3/ahBUsshfDTvw7odRsIgJdIJimIQqYTFKmsI20g9NtkZtM6Lyk3dOUqUqB8AW7JkEALX/Wi68NOEGxkrNEjmhVPf7r5914GDPhyv5a3SjqNA3tME5xpB1NoAz/leOpxdw5GCbbZ+eyMKeZ1ERMWkjUG3VNMpksk34gMzOZOyDFm6FW0y4MLpgTEgXkzcE2NkdwYJORnLWTp0F8kXgmAG8PUm43WabJhxB0GmVz14uaFnO3YucI0usQJJsbgzcwZXz8OYNri3yyfIzbPXZbqfM/gac8uW3kRKZc88EuAHDY5C5n5QNja6JLZPdgpbOX5G49ohBdRJJAsATkZvblmqD68j5Lze1+UM6n2WhhiBJFxm1vzGHWIANz5bFRbLIsmGhGYvAIOXre40koTmRIkx9rcj+FUq0wbZkEwAZGkROR5c0B2H3EZXHvGqKLPKJLqc6JKrTj5h2FcxGGA0/wDoZQT1ytrcJTEYcXt2fdWRlTKZQtCVMzdfcK9DOE7d5ohatTHPvGzNnDqzAYjitoEJwle0xBVtlRsCVRweGESs4HCzf7qoKUCEQCjmBZLLJp1O+Sw61lACrmx6JKoZKbqtnv8APsVkM6d8kxCVTCaohAphO0GLCN1DFNvqnaVKyXZT1TFK0EpbDVhuCy9NOyM0Ba+HugFClSmBdAFwRl9R2BgWCZxGyyyncgCCL/UPMoF6Wjym6WPMAtN9ojYCx1EyttxZLTwnqCMgP9dYslcXiW02guu8j5QLiJmYP06hI1vH3yDTDGHeeKZi0RsR5goSkiieNvwWaVZ4MOAJFpyz5lfOcGVARMSJa4xDpDRDgPmEFJYP/lQLeGowE7iQQNLKp4rRD8OeC7iARETLRIP2VdlEotPYH4N3cUGWgSLfNx3E7cJXzyGAtsRJH+4HmZ7hJeE+Jm0STNyb/KY3yTfGXy1plovkJsdOW6jkSt7CYXBBgLrOLtZ5Hi4ZyFz1hGq0m8YdBltiSLX0GhHssOeGUyXcJBFidYueeU9IU/D+O/GrBjAA06uDrATeBkP0jdDRTeyhVw5AuARNiLGYk6RrogPpNvmZiJkZ3i/KORVOm5xJAAAGVzBgmxHT3WC1xOkCJI5TNtd1ZYykTMRhrB0kkyNBI0z2Shw0G/sfJWa1IEgxOhi4kwJulqmGtJ6R+M5GyIy2Qa+EsY0SlKneD5LoK+EmYgEW70UvF0NddPL7q/FkcXZTlx9kAf0XlOgSf4R6FLivHXy/hUaWHjuVqJ2jLaoYwYgAR/aY4PVLtaisq2gf2mEZir3H2hL1ffu0phzL9+3e6yaR76SO9UwosKfL+pvb8IVZwA/lN1GRy77upOPxGfomCLUWqhQCUohOUWysA3RtjbJmk0IdFibbTtZI2OjWSIHb2XrDI5r34U2S2FIXfSk2npy6r74DREiSTkM72A6JhlKDF+Q1O33WmBpEPAJdJvYAjS1z+FCxsSHh7CXTHCRIkB0Em5OkkxC27/jtIZ0hfQZjQgwZ5pnAsY5zoFiJLYy2mPXyVP8A655N8pJ3BnNRnJlk0/JymM/4wx0/CJBEw0iQTmBM22lIYPF1qH/hc0gTIBE2JFpBgiTuu9NnEGATBJHntYdOSR8RwtN8FwBAPFNgYF+qFWIsnp7OZw2H+HVHwyHNkkEEgNgS5rtrGyt4eoxpdBDWkcUCJjaZvfMndQvGqJZxVKZALfldlcXiWwQSQ6xnQr7A4wuYC03gEA5S11y0gG4sboeBmuwj/wAk8TLyIgMiwGQnO+qv/wDE/CgKIdB4nwSdhmADlkfUqDiMK6riR8p4RBJdkTN52BknzXeeHtApsH+Q0y2mNoyQQZvrGgbqRnKfQffRDqgN1MnleMj1gFPcBDpgBswYje4Xgok55h3UxtPTVOitNeyeGtgy2RyyymZ1MoD6Ic75SbA3vbkd1R/65AO14yItqJWf+sS2IhwieufoiXJomObAA01y01nI2UrF0Z9Jymf1srrqdgRYC8HKeSVq0QQRJmDEX2kGM0yYzOdw7/hu3BiTpyMctVZZSAz9/wA/ndJ4jBWsNh6ZgjRfYGuY4HZjLmNuo+4Whx8n6sz+Rj/ZDLnz3Hd1hpg99j8LRHfedvUc18Gd+X3t9ui7TjGWM77y6aLbmwJtCzhW207C9xFUAX9765eiKFYhjqwFp9e/Vcz4hiZdA/ae8Wxt4b3+x+1Op0dTmUfoNFWkn8PTkBLUKc3TjWnT0WCzeWyjTp2RKUkxohUXFPUzbJIx0qMU6MFM8EAbr0C2y84zn90gTETnmZXohsm5Iy4jlnFtbwtcOWZgnLnnf0RGYeXggHhJz2ttrdREb0FDiREEbmxk+SXr1KzWw2m2pfM1C133EXHNPucRpImAba5C3Mr5tQEQWkHXL2m6hxt/Rz+I8XdTP/laWC/ywXRfUj3SlfxtlQ/Vxgg24C2HTnPuF1hpcTYNwZhp6wJnRSfEvCKfFPww3XUO020TKQtx+CA1/GHg3Dx82Uhuhj19VO8G8SOFqlpvDjmMwYDom4NgRCr4uKZAe75f/WOYaOEw/ICdNVzOOrcby45kzawtkBvsodMFZ2mAZxAAuB4jLrOFuISDqNB0Cv8AB8u/CQIAjpw7r8xwXiz2kfMRBnr1X6BgvGHVWA8Yb8touZyddBNUVZYNOx1wFxEADRp0gyh1zld2YvGVibxmmePii4IHUGQN5vmFolpEZ+eXKNChaK0DoczAGkXk39SgV6YGYNzcfaIn7on/AG/njgIAyJI87c15UYXHiPvNrWjyRUrHVpiVcQZuNZjluM0lFpy4iJuBI9jdUX1HCZ20Nht6bKViK2+p5aRMcvso3RfFNgK7YOkeoOUXU7EMIgzllyNoP3hUmsmRN5mBMRyn/HJAr4eJJ12GsSrcchZwM0aoeAeVxsde/PdMtHZ/XqpNKqKb5P0k33GxjcKy2LEXkWOkaeWa1sc+yMnLj6Mw58X1709FM8T8QgHvv+AmsdiQB/PqucqP+I6dAr0VUDZTLjxO1WnhH4UJwTIhcp0bckagtSvqIF46Lz7N+I9hwE/RCl0KkKrSqSAq2FoYFKVl1Exrb8ojcrZLUkzyEnyQIgRYRwiSAT5gxcd7r3DUJJmd8yPIxeCiNYQOIRMxB1j2KIxpOgIj5oj0/wBlBZN0empLiSAYM6wNgd4XzMzIjiMyIX1KkZhoJNy4mIO3RDxeGt/qdwOYGaBztKwvFGYJE5EieZQvEHEtE/LrwkTY3HzTnkV6MAWhzSJFjvB87gWQMRhBUe27g28SPlnnF9E30JSs57x1rXEiZAv9JE/LI4djuuHrmCR31Xd+K06jGuBES6A4D/b6QG69RnN4XIYzCzZoMgXB0LZBHshJHZiWhKnVXUf8b8Sg8JNvbmFxVRxYYIVrwbE/MCLx+roUF1JUfpOFxIAiXbnM21v5BVzStaDec4vpnnbr5Lk/DseXgAAy2AYMyBeAM5zVvCX4iQ7hGWvMuJPMiyhySiMY5gDhFnDWJM9YutOETOfW418kOpUYSB/m28yQd8j3dIeM4n4bAWzBvMWIj75BF6Cl2pGPF/FRSm5Lj9IiMrGNLbqXhKD6nESdbzEAaAHdSGYetiKvEYuB0DQZDRMyMr63XZYDAFrACREWgW7t90tWzq1jjXsUdgzE2LdRa35CUew6CSY84v8Axcaq3UpWnh1AINrZydDdI4ihLSRNtDI+yvSor7HN46juOE6DMcgCbr7w3GQCxxyu3p/kMswb9CVTxNBp+o57SYz7jkoVakbXu21t10YsnRlGXH3VAvEMQXu4R5rLaMBe4Rmd765eXkt1HLVi72jNkq0CcLJd6O9etoynEOi4UtxcO1zdN1cuaVfC86z0EA2FbeVYwwUqgPT8Kph/Y/lIx2PMdoi1KcnnlayDSEHv1RQJ26aqCeNntQkACD/O3NafZoLTE24SNcvdD4vlIPzGQYv0K1RaQ7gEQc8rakKAa0HoNMXmW62HW23JKvxOQGZNw426DmsVcRUL+H5oG8CY2t3CBVxUG7WgTym/P7+SH2L/ABNvZU+OTJ4jOVoNhupeK8R4B9QgkRawy9ElicZoCZm52gRI6qTjXGA35iZubRuEJP4CsHye+M+LEyJyy5QQct51XPtdeTvrfPOeSquoAsk5zpc+Y0UyoA11uo88kNnRBRjpCmNwwdJz+/3Uqm803ctQq2Irhov2Vz2NxoJtdWQiUcicVv2dn4R4qW1Gua6AdR6QRqF2fg3iYe8stkbAx/8AXUE5DZfj/hXiHCYOXsV1fh+NdTdLdCCZJB5idtUWqZTrIrR+ghohwta4kcQMTF/O/VI42mKsCYHCCdt4HUo2F8TBaDxNDm2JlrXWmzhqbxbNCrVHD5rCb8jxAcslXJEg2OUvDWWHEN9tPmzz2hM4dstExOQGeUgX2QKFUcXDJIiMpkCLes3TDG7ZecAjkrIpJBd+zQAnOdztf25JTHOAaQJM765/aF7X+s8UniEC2o23Q+GRc8hnlewMWkjIJher8krEDjnQM6B25H9qbi8IAZI66D18xkrOKFuFgsNgIBzzz3UytUlvS5O4kGI3UTLUnRAxDS10tOWoy9FumOJeY1oJsI/teYat8Nw4vpOfLYzoQu3j5erp+Dk5GK1aGqWEOqOKMJtwgQlnFaZmhMXXIjmvsIJgkfq26Hj2kprDfTA7ledPRrwNU6Vh9/f8qjSqDvkg0aQIR6dIjrmEAN2OQvWvgkg3iP6WWugc87rdS/f2QFR4wTfTLaSdlpmGJ+mJB/Ns0OJtIm8T6rVJs5GJGYvfX0UGejOJJI4YkiTxbCdQNUlXsOZAkReOqcbVDWnMk2GcHdI4lxh0652uOhQHgibi3QRbXMcttFHxXiN9SQIE/pUqlNrpa9zmtvwnPhPMALnvEKJYTJ4hvukey1/Zo4kgyCAduaRxWLuSYEJSv4m0Zfsqe8Gq4Tlor8eJs4cudR8APEcX8R1p4dB+YSZpFdDQ8KshVsByXb/C0jPc3J2yRTCveG48kXNxqpdXDQvKLyHAhUyh6Hxz6uzvPCMYziDSDDnCSTNsjbS8a6LtH1afA76QA2DBgAusHDy/K/LMPUldN4N4vxANeCTEWE/SCfXVc7tPZ2SV1JM6fDYoENvntHSd/qTtFhD5J4Y0/wBtATdTvC6FxDxJ0GpbexjROYdpdDS45kQbWuSDv0GymySfwHeSSS6OHMRvEZk/bmlnCRMco3OkaQvajy0hvUQTe0R5fpBfW+HYm5uM42tpnuiNFC9WnDLHLPvX0UjFkmRe4mL7TkeSeEgiCSeZt159V5XoB3E97uN15jITaBPLVQd6OfqOAvmfQfyptd4vrOisVKJk/LHCJPQ6mfJS8WyB37q2JVPZTwFWaTbzaD1Flpzkh4PiPlLdjI6Hv7pqo6VsYpdopmRkj1k0OPdxZZotAx5JajUhbaQfJYTN5FzBuiQc8wnGQZjeyl4N5ItePZPU6sGdCgKxllUXDu5WmPj2CA4TdHp18wRfSPulYLo9A4s++i9OF6hfUn6ovxY6oUPb9C9Sm4Dl1/CRxUtBJ4vZO1XXOX590j4gTUNxpboDpfMzklboti3ZNxbpExZQcey9su9Fcxc7RodfQBS8YG8J3Gex6IeS1tUchjMD/wCS2Rv05Kl4dgeXf6RX0eJyreH0BaY/rPvlylbHFj/TsYXIXWbR5UwfCIjPLLL9/tKYjD98lcqAHv2N+X22lKVKEnrtbvT7c12HNZz+KwNlGdRgrusXhPlJ3/W5ue9ly2NoQVTPHe0N2PqLvlTuGrkZEgzYgwRHMZKYwwj0ahC5c+K12Xk6uPmp9X4Oy8D8QNgY4m/S6wtYgEroMJ4mx7m/KGuvcGRJvI5Qvz3CYsgrosPjiGMLIkCIMEZk+S4jueNPaOgqGRmOLizbIvmPsh4il9RkyM5yk7Hb+Etgse1xh0AmIs4wQ2IHNMGuHkjMxYSAD5bR5qA2mZbkdGncXEZXP4SFZ/6lPHDklpBhwkOY64bkLRvnKn+Ign5TcnQaDWIvsVAppsn43EE3vJzkmDEaKZiKBIDrfMbQNuas18NIDSZjMxrbMkWGSQxdLS9tOIwNMsvNMhXH4J+G+WoAbTZPuPd0hiaNpm8/f9JmhV4mzqtPiz/UzeTjadjNGsCPtGvVMYerFj2LKRgng6pw+yy2aiLOHrcJ7019FRDhm3LPyXNtry3UXjPMRqd1Tw1e0X80oxXFYrLKjgbzEnLnzQKVWOk3t6I1V5JvrdBkSG6N9EXjAm97c0rTLhAORyRQbHT8hBhM1i4iItzASOIw8622ymE+ATbTPv8ASFWp3zHSwskodOiB4heI08o0UvFOsASYV3Gt2GRgqdiGNIMjTfX8JEiy/wCpJwwBqEDKLeqqU2xpM+4tHt/Kk4d3C/yVincd5jvuVucX8aMTlfkZoZ+X9+sZe8ojRMaaWv8Acde5leUjfrb7Qe+fQI/CRuROvUW73vAgLpOU1jKMt8vOI5W76zyviVC5XY1fp9oM9n981zviVHPvmiBM5stuigLdWndFoUUiQyMtBaqvh9ebeesmNEq8CIKWp1Cxyz+Th6vsvBpcfNa6s6zDVoIc3MeoPVHp0yDxNzyO5GolQsJ4lIAiDN+dlZwlebTpvGi5ls7/AEPPLpPC4znG7dYCXrv4nA8OQ5jMaI1No1k+/qjPzna3e/8ACKRXSROq0pEk36W9P4U3FGDfPuxCrYyoGzHzC4nL6haOWamY2iTDjImcxEAZROf9JgORNxTZBP8AaTwjy2oNjb1yKoYjDOIaLgAfmf0p2Lw5bBB8um6eFxkmcuZdlQPC1oKqNqjS+yiVCW5p7DVOKNbdFW0GEvkqMd08+809Qyz/ALUlj0/hqkg8x3dKdFltjbbLYbGSBRqHXZFa48wNUrCmwwrSYJTDM80mx45zsNV8x0xvqlHsqh0c0DFX1j+MplEou81qqLI0KnTIfiJJdER9yTueqlYu3NW8VSdJ0B5yYUvG4aBCSi1PVHOYh0XRsF4jC18EGp82RsOuixiPDouFrcTUDI5f+yrRxAJBGnendlUp1Ld/13qSuQpV3NKsYTxIff36dwuw4mXw0cMevevfNTcZhpHl7d9zZzDYgOb+ex36ozmw338uz6zqiL4OVreH3QqlPhV3EMUjGsRSHsRqPS9UyiPQiEskmqYybTtBMNWvdWcJjFAc3ZGw+JWRlxvHL6Nfj5u62dhRxMhb/wCzcTLm5wCouExqfbWCRHQ0HbimBwIBBMkFxsOHkPP7IFFnEeJ0ug2nRfVGf5DPfvRN4GCSMrzHVPFbKJRrZPxjzoIUmvSJzXY4rw+2Si4rCQrWKmjl8UxxyiMp/ey+wtaBBznomsWwA+alnMnuxhUeDn+ywypKp4BxMSoVFyr4LTr+FC+LOhY4QAiuqAJSkbLFd1z0S0Ohl98l41+pN0m2qV82sUKHssUsTGaMcTaRdRmvML44hwAg539EGBlRr5v+1Pxuq3SfYc5SlSoST1UoKeyPjmajMJhzg4A7iUPGJfDOsBpf3Xdw3to4+YtJjFbCyOSU+BBtKoB349glHPWgZxR8HrwSNM7xaFRqVdo70tlH9SpWAblzVB2SIj8majb96dO9tUhi6f8AHffoqBGfKR6EJbFNv3oSEUAg4mml4VHFMSLgo0OmYhCrU9RmmIXjlXOCmqY8ZOLtGMPiVTo41Q8QOF1tQjUKhWPOLxyo2cOXurOjo4g6ItKsWuDhkR7Z+6iU6p7805QqnLSf4/KiZbL5O08OxIqNU/xOjBKj+GYxzagANib+U362XW4tgdSLiASumLtHDJ9JH//Z"/>
          <p:cNvSpPr>
            <a:spLocks noChangeAspect="1" noChangeArrowheads="1"/>
          </p:cNvSpPr>
          <p:nvPr/>
        </p:nvSpPr>
        <p:spPr bwMode="auto">
          <a:xfrm>
            <a:off x="4852988" y="1825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ru-RU"/>
          </a:p>
        </p:txBody>
      </p:sp>
      <p:pic>
        <p:nvPicPr>
          <p:cNvPr id="2" name="Picture 1" descr="0-Dermatophagoides_farinae.t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7315" y="2000"/>
            <a:ext cx="4714392" cy="6858000"/>
          </a:xfrm>
          <a:prstGeom prst="rect">
            <a:avLst/>
          </a:prstGeom>
        </p:spPr>
      </p:pic>
      <p:pic>
        <p:nvPicPr>
          <p:cNvPr id="16" name="Picture 9" descr="BMOC 05-0818-001_Dermatophagoides_evansi"/>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137025" y="-4805"/>
            <a:ext cx="5006975" cy="689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
          <p:cNvSpPr txBox="1">
            <a:spLocks noChangeArrowheads="1"/>
          </p:cNvSpPr>
          <p:nvPr/>
        </p:nvSpPr>
        <p:spPr>
          <a:xfrm>
            <a:off x="2980120" y="-2381"/>
            <a:ext cx="3136136" cy="674688"/>
          </a:xfrm>
          <a:prstGeom prst="rect">
            <a:avLst/>
          </a:prstGeom>
          <a:solidFill>
            <a:schemeClr val="bg1">
              <a:alpha val="58000"/>
            </a:schemeClr>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Times New Roman" charset="0"/>
              </a:rPr>
              <a:t>House dust mites</a:t>
            </a:r>
            <a:endParaRPr lang="en-US" sz="3200" dirty="0">
              <a:latin typeface="Book Antiqua" charset="0"/>
            </a:endParaRPr>
          </a:p>
        </p:txBody>
      </p:sp>
      <p:sp>
        <p:nvSpPr>
          <p:cNvPr id="19" name="Rectangle 2"/>
          <p:cNvSpPr txBox="1">
            <a:spLocks noChangeArrowheads="1"/>
          </p:cNvSpPr>
          <p:nvPr/>
        </p:nvSpPr>
        <p:spPr>
          <a:xfrm>
            <a:off x="-148226" y="6367316"/>
            <a:ext cx="4381560" cy="524169"/>
          </a:xfrm>
          <a:prstGeom prst="rect">
            <a:avLst/>
          </a:prstGeom>
          <a:solidFill>
            <a:schemeClr val="bg1">
              <a:alpha val="22000"/>
            </a:schemeClr>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err="1" smtClean="0">
                <a:solidFill>
                  <a:srgbClr val="0000FF"/>
                </a:solidFill>
                <a:latin typeface="Times New Roman" charset="0"/>
              </a:rPr>
              <a:t>Dermatophagoides</a:t>
            </a:r>
            <a:r>
              <a:rPr lang="en-US" sz="2800" dirty="0" smtClean="0">
                <a:solidFill>
                  <a:srgbClr val="0000FF"/>
                </a:solidFill>
                <a:latin typeface="Times New Roman" charset="0"/>
              </a:rPr>
              <a:t> </a:t>
            </a:r>
            <a:r>
              <a:rPr lang="en-US" sz="2800" dirty="0" err="1" smtClean="0">
                <a:solidFill>
                  <a:srgbClr val="0000FF"/>
                </a:solidFill>
                <a:latin typeface="Times New Roman" charset="0"/>
              </a:rPr>
              <a:t>farinae</a:t>
            </a:r>
            <a:endParaRPr lang="en-US" sz="2800" dirty="0">
              <a:solidFill>
                <a:srgbClr val="0000FF"/>
              </a:solidFill>
              <a:latin typeface="Book Antiqua" charset="0"/>
            </a:endParaRPr>
          </a:p>
        </p:txBody>
      </p:sp>
      <p:sp>
        <p:nvSpPr>
          <p:cNvPr id="20" name="Rectangle 2"/>
          <p:cNvSpPr txBox="1">
            <a:spLocks noChangeArrowheads="1"/>
          </p:cNvSpPr>
          <p:nvPr/>
        </p:nvSpPr>
        <p:spPr>
          <a:xfrm>
            <a:off x="4407077" y="6390746"/>
            <a:ext cx="4381560" cy="524169"/>
          </a:xfrm>
          <a:prstGeom prst="rect">
            <a:avLst/>
          </a:prstGeom>
          <a:solidFill>
            <a:schemeClr val="bg1">
              <a:alpha val="22000"/>
            </a:schemeClr>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err="1" smtClean="0">
                <a:solidFill>
                  <a:srgbClr val="0000FF"/>
                </a:solidFill>
                <a:latin typeface="Times New Roman" charset="0"/>
              </a:rPr>
              <a:t>Sturnophagoides</a:t>
            </a:r>
            <a:r>
              <a:rPr lang="en-US" sz="2800" dirty="0" smtClean="0">
                <a:solidFill>
                  <a:srgbClr val="0000FF"/>
                </a:solidFill>
                <a:latin typeface="Times New Roman" charset="0"/>
              </a:rPr>
              <a:t> </a:t>
            </a:r>
            <a:r>
              <a:rPr lang="en-US" sz="2800" dirty="0" err="1" smtClean="0">
                <a:solidFill>
                  <a:srgbClr val="0000FF"/>
                </a:solidFill>
                <a:latin typeface="Times New Roman" charset="0"/>
              </a:rPr>
              <a:t>bakeri</a:t>
            </a:r>
            <a:endParaRPr lang="en-US" sz="2800" dirty="0">
              <a:solidFill>
                <a:srgbClr val="0000FF"/>
              </a:solidFill>
              <a:latin typeface="Book Antiqua" charset="0"/>
            </a:endParaRPr>
          </a:p>
        </p:txBody>
      </p:sp>
      <p:pic>
        <p:nvPicPr>
          <p:cNvPr id="3" name="Picture 2" descr="sneezing.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7315" y="0"/>
            <a:ext cx="948836" cy="1420813"/>
          </a:xfrm>
          <a:prstGeom prst="rect">
            <a:avLst/>
          </a:prstGeom>
        </p:spPr>
      </p:pic>
      <p:sp>
        <p:nvSpPr>
          <p:cNvPr id="17" name="Rectangle 5"/>
          <p:cNvSpPr>
            <a:spLocks noChangeArrowheads="1"/>
          </p:cNvSpPr>
          <p:nvPr/>
        </p:nvSpPr>
        <p:spPr bwMode="auto">
          <a:xfrm>
            <a:off x="9167813" y="1625600"/>
            <a:ext cx="4419600" cy="738664"/>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pPr>
            <a:endParaRPr lang="en-US" sz="1400" b="0" baseline="0" dirty="0">
              <a:solidFill>
                <a:schemeClr val="folHlink"/>
              </a:solidFill>
              <a:latin typeface="Times" charset="0"/>
            </a:endParaRPr>
          </a:p>
          <a:p>
            <a:r>
              <a:rPr lang="en-US" sz="1400" dirty="0" smtClean="0"/>
              <a:t>House dust mites cause allergies and respiratory diseases that affect 60 million to 1.2 billion people worldwide. .</a:t>
            </a:r>
          </a:p>
        </p:txBody>
      </p:sp>
    </p:spTree>
    <p:extLst>
      <p:ext uri="{BB962C8B-B14F-4D97-AF65-F5344CB8AC3E}">
        <p14:creationId xmlns:p14="http://schemas.microsoft.com/office/powerpoint/2010/main" val="398470906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8" descr="fill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4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p:cNvSpPr>
            <a:spLocks noChangeArrowheads="1"/>
          </p:cNvSpPr>
          <p:nvPr/>
        </p:nvSpPr>
        <p:spPr bwMode="auto">
          <a:xfrm>
            <a:off x="533400" y="2971800"/>
            <a:ext cx="899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5000"/>
                    </a:schemeClr>
                  </a:outerShdw>
                </a:effectLst>
              </a14:hiddenEffects>
            </a:ext>
          </a:extLst>
        </p:spPr>
        <p:txBody>
          <a:bodyPr lIns="92075" tIns="46038" rIns="92075" bIns="46038" anchor="ctr"/>
          <a:lstStyle/>
          <a:p>
            <a:pPr eaLnBrk="0" hangingPunct="0"/>
            <a:r>
              <a:rPr lang="en-US" sz="2300" b="0">
                <a:solidFill>
                  <a:srgbClr val="0000FF"/>
                </a:solidFill>
                <a:latin typeface="Times New Roman" charset="0"/>
              </a:rPr>
              <a:t>. </a:t>
            </a:r>
            <a:br>
              <a:rPr lang="en-US" sz="2300" b="0">
                <a:solidFill>
                  <a:srgbClr val="0000FF"/>
                </a:solidFill>
                <a:latin typeface="Times New Roman" charset="0"/>
              </a:rPr>
            </a:br>
            <a:endParaRPr lang="en-US" b="0">
              <a:solidFill>
                <a:srgbClr val="000099"/>
              </a:solidFill>
              <a:latin typeface="Times New Roman" charset="0"/>
            </a:endParaRPr>
          </a:p>
        </p:txBody>
      </p:sp>
      <p:sp>
        <p:nvSpPr>
          <p:cNvPr id="37893" name="Rectangle 14"/>
          <p:cNvSpPr>
            <a:spLocks noChangeArrowheads="1"/>
          </p:cNvSpPr>
          <p:nvPr/>
        </p:nvSpPr>
        <p:spPr bwMode="auto">
          <a:xfrm>
            <a:off x="3475096" y="0"/>
            <a:ext cx="2479793" cy="52322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eaLnBrk="0" hangingPunct="0"/>
            <a:r>
              <a:rPr lang="en-US" sz="2800" dirty="0" smtClean="0">
                <a:solidFill>
                  <a:srgbClr val="0000FF"/>
                </a:solidFill>
                <a:latin typeface="Times New Roman" charset="0"/>
              </a:rPr>
              <a:t>Feather mites</a:t>
            </a:r>
            <a:endParaRPr lang="en-US" sz="2800" dirty="0">
              <a:solidFill>
                <a:srgbClr val="0000FF"/>
              </a:solidFill>
              <a:latin typeface="Times New Roman" charset="0"/>
            </a:endParaRPr>
          </a:p>
        </p:txBody>
      </p:sp>
      <p:sp>
        <p:nvSpPr>
          <p:cNvPr id="37894" name="Text Box 17"/>
          <p:cNvSpPr txBox="1">
            <a:spLocks noChangeArrowheads="1"/>
          </p:cNvSpPr>
          <p:nvPr/>
        </p:nvSpPr>
        <p:spPr bwMode="auto">
          <a:xfrm>
            <a:off x="1720850" y="6391275"/>
            <a:ext cx="2005013" cy="2968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lgn="ctr" eaLnBrk="0" hangingPunct="0">
              <a:defRPr kumimoji="1" sz="2400" b="1" baseline="-25000">
                <a:solidFill>
                  <a:schemeClr val="tx1"/>
                </a:solidFill>
                <a:latin typeface="Arial" charset="0"/>
                <a:ea typeface="ＭＳ Ｐゴシック" charset="0"/>
              </a:defRPr>
            </a:lvl1pPr>
            <a:lvl2pPr marL="742950" indent="-285750" algn="ctr" eaLnBrk="0" hangingPunct="0">
              <a:defRPr kumimoji="1" sz="2400" b="1" baseline="-25000">
                <a:solidFill>
                  <a:schemeClr val="tx1"/>
                </a:solidFill>
                <a:latin typeface="Arial" charset="0"/>
                <a:ea typeface="ＭＳ Ｐゴシック" charset="0"/>
              </a:defRPr>
            </a:lvl2pPr>
            <a:lvl3pPr marL="1143000" indent="-228600" algn="ctr" eaLnBrk="0" hangingPunct="0">
              <a:defRPr kumimoji="1" sz="2400" b="1" baseline="-25000">
                <a:solidFill>
                  <a:schemeClr val="tx1"/>
                </a:solidFill>
                <a:latin typeface="Arial" charset="0"/>
                <a:ea typeface="ＭＳ Ｐゴシック" charset="0"/>
              </a:defRPr>
            </a:lvl3pPr>
            <a:lvl4pPr marL="1600200" indent="-228600" algn="ctr" eaLnBrk="0" hangingPunct="0">
              <a:defRPr kumimoji="1" sz="2400" b="1" baseline="-25000">
                <a:solidFill>
                  <a:schemeClr val="tx1"/>
                </a:solidFill>
                <a:latin typeface="Arial" charset="0"/>
                <a:ea typeface="ＭＳ Ｐゴシック" charset="0"/>
              </a:defRPr>
            </a:lvl4pPr>
            <a:lvl5pPr marL="2057400" indent="-228600" algn="ctr" eaLnBrk="0" hangingPunct="0">
              <a:defRPr kumimoji="1" sz="2400" b="1"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r>
              <a:rPr lang="en-US" sz="2000" b="0">
                <a:solidFill>
                  <a:srgbClr val="0000FF"/>
                </a:solidFill>
              </a:rPr>
              <a:t>Pheucticus ludovicianus</a:t>
            </a:r>
            <a:endParaRPr lang="en-US" sz="2000"/>
          </a:p>
        </p:txBody>
      </p:sp>
      <p:pic>
        <p:nvPicPr>
          <p:cNvPr id="37895" name="Рисунок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6363" y="533400"/>
            <a:ext cx="9331326"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Прямоугольник 3"/>
          <p:cNvSpPr>
            <a:spLocks noChangeArrowheads="1"/>
          </p:cNvSpPr>
          <p:nvPr/>
        </p:nvSpPr>
        <p:spPr bwMode="auto">
          <a:xfrm>
            <a:off x="6348413" y="6246813"/>
            <a:ext cx="2565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0">
                <a:solidFill>
                  <a:srgbClr val="0000FF"/>
                </a:solidFill>
              </a:rPr>
              <a:t>Proctophyllodes pheuctici </a:t>
            </a:r>
          </a:p>
          <a:p>
            <a:pPr algn="ctr" eaLnBrk="0" hangingPunct="0"/>
            <a:r>
              <a:rPr lang="en-US" b="0">
                <a:solidFill>
                  <a:srgbClr val="0000FF"/>
                </a:solidFill>
              </a:rPr>
              <a:t>(Proctophyllodidae)</a:t>
            </a:r>
            <a:endParaRPr lang="en-US"/>
          </a:p>
        </p:txBody>
      </p:sp>
      <p:sp>
        <p:nvSpPr>
          <p:cNvPr id="8" name="Rectangle 5"/>
          <p:cNvSpPr>
            <a:spLocks noChangeArrowheads="1"/>
          </p:cNvSpPr>
          <p:nvPr/>
        </p:nvSpPr>
        <p:spPr bwMode="auto">
          <a:xfrm>
            <a:off x="9339263" y="1600200"/>
            <a:ext cx="4419600" cy="95410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pPr>
            <a:r>
              <a:rPr lang="en-US" sz="1400" dirty="0" smtClean="0"/>
              <a:t>Feather mites can be found on the plumage of virtually every bird. Sometimes there are  several species in different areas of the host body. Many feather mites exhibit strict coevolution with their hosts.</a:t>
            </a:r>
          </a:p>
        </p:txBody>
      </p:sp>
    </p:spTree>
    <p:extLst>
      <p:ext uri="{BB962C8B-B14F-4D97-AF65-F5344CB8AC3E}">
        <p14:creationId xmlns:p14="http://schemas.microsoft.com/office/powerpoint/2010/main" val="333263434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7865954" y="2950745"/>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3" name="Freeform 12"/>
          <p:cNvSpPr/>
          <p:nvPr/>
        </p:nvSpPr>
        <p:spPr>
          <a:xfrm>
            <a:off x="5089789" y="3286217"/>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5" name="Freeform 14"/>
          <p:cNvSpPr/>
          <p:nvPr/>
        </p:nvSpPr>
        <p:spPr>
          <a:xfrm>
            <a:off x="5633460" y="4418448"/>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9" name="Rectangle 2"/>
          <p:cNvSpPr txBox="1">
            <a:spLocks noChangeArrowheads="1"/>
          </p:cNvSpPr>
          <p:nvPr/>
        </p:nvSpPr>
        <p:spPr>
          <a:xfrm>
            <a:off x="1245252" y="-22945"/>
            <a:ext cx="4131880" cy="674688"/>
          </a:xfrm>
          <a:prstGeom prst="rect">
            <a:avLst/>
          </a:prstGeom>
          <a:solidFill>
            <a:schemeClr val="bg1">
              <a:alpha val="58000"/>
            </a:schemeClr>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Times New Roman" charset="0"/>
              </a:rPr>
              <a:t>Bee-associated mites</a:t>
            </a:r>
            <a:endParaRPr lang="en-US" sz="3200" dirty="0">
              <a:latin typeface="Book Antiqua" charset="0"/>
            </a:endParaRPr>
          </a:p>
        </p:txBody>
      </p:sp>
      <p:sp>
        <p:nvSpPr>
          <p:cNvPr id="3" name="Title 2"/>
          <p:cNvSpPr>
            <a:spLocks noGrp="1"/>
          </p:cNvSpPr>
          <p:nvPr>
            <p:ph type="ctrTitle"/>
          </p:nvPr>
        </p:nvSpPr>
        <p:spPr/>
        <p:txBody>
          <a:bodyPr/>
          <a:lstStyle/>
          <a:p>
            <a:endParaRPr lang="en-US"/>
          </a:p>
        </p:txBody>
      </p:sp>
      <p:pic>
        <p:nvPicPr>
          <p:cNvPr id="4" name="Picture 3" descr="apis33-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946" y="667919"/>
            <a:ext cx="9267946" cy="6186354"/>
          </a:xfrm>
          <a:prstGeom prst="rect">
            <a:avLst/>
          </a:prstGeom>
        </p:spPr>
      </p:pic>
      <p:pic>
        <p:nvPicPr>
          <p:cNvPr id="7" name="Picture 6" descr="531502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76763" y="4461850"/>
            <a:ext cx="2967238" cy="2448865"/>
          </a:xfrm>
          <a:prstGeom prst="rect">
            <a:avLst/>
          </a:prstGeom>
        </p:spPr>
      </p:pic>
      <p:cxnSp>
        <p:nvCxnSpPr>
          <p:cNvPr id="14" name="Прямая со стрелкой 22"/>
          <p:cNvCxnSpPr>
            <a:cxnSpLocks noChangeShapeType="1"/>
          </p:cNvCxnSpPr>
          <p:nvPr/>
        </p:nvCxnSpPr>
        <p:spPr bwMode="auto">
          <a:xfrm>
            <a:off x="2273005" y="2077861"/>
            <a:ext cx="539810" cy="105128"/>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16" name="Rectangle 2"/>
          <p:cNvSpPr txBox="1">
            <a:spLocks noChangeArrowheads="1"/>
          </p:cNvSpPr>
          <p:nvPr/>
        </p:nvSpPr>
        <p:spPr>
          <a:xfrm>
            <a:off x="5727461" y="5277"/>
            <a:ext cx="3614326" cy="524169"/>
          </a:xfrm>
          <a:prstGeom prst="rect">
            <a:avLst/>
          </a:prstGeom>
          <a:solidFill>
            <a:schemeClr val="bg1">
              <a:alpha val="58000"/>
            </a:schemeClr>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err="1" smtClean="0">
                <a:solidFill>
                  <a:srgbClr val="0000FF"/>
                </a:solidFill>
                <a:latin typeface="Times New Roman" charset="0"/>
              </a:rPr>
              <a:t>Varroa</a:t>
            </a:r>
            <a:r>
              <a:rPr lang="en-US" sz="2800" dirty="0" smtClean="0">
                <a:solidFill>
                  <a:srgbClr val="0000FF"/>
                </a:solidFill>
                <a:latin typeface="Times New Roman" charset="0"/>
              </a:rPr>
              <a:t> destructor</a:t>
            </a:r>
            <a:endParaRPr lang="en-US" sz="2800" dirty="0">
              <a:solidFill>
                <a:srgbClr val="0000FF"/>
              </a:solidFill>
              <a:latin typeface="Book Antiqua" charset="0"/>
            </a:endParaRPr>
          </a:p>
        </p:txBody>
      </p:sp>
      <p:sp>
        <p:nvSpPr>
          <p:cNvPr id="12" name="Rectangle 5"/>
          <p:cNvSpPr>
            <a:spLocks noChangeArrowheads="1"/>
          </p:cNvSpPr>
          <p:nvPr/>
        </p:nvSpPr>
        <p:spPr bwMode="auto">
          <a:xfrm>
            <a:off x="9555163" y="1653371"/>
            <a:ext cx="4419600" cy="738664"/>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pPr>
            <a:r>
              <a:rPr lang="en-US" sz="1400" dirty="0" smtClean="0"/>
              <a:t>Among bee mites, </a:t>
            </a:r>
            <a:r>
              <a:rPr lang="en-US" sz="1400" dirty="0" err="1" smtClean="0"/>
              <a:t>Varroa</a:t>
            </a:r>
            <a:r>
              <a:rPr lang="en-US" sz="1400" dirty="0" smtClean="0"/>
              <a:t> destructor, is a parasite of the European honey bee. It is responsible for the worldwide decline of populations of honeybees.</a:t>
            </a:r>
          </a:p>
        </p:txBody>
      </p:sp>
    </p:spTree>
    <p:extLst>
      <p:ext uri="{BB962C8B-B14F-4D97-AF65-F5344CB8AC3E}">
        <p14:creationId xmlns:p14="http://schemas.microsoft.com/office/powerpoint/2010/main" val="173848124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6400" y="-517740"/>
            <a:ext cx="9834880" cy="2209746"/>
          </a:xfrm>
          <a:prstGeom prst="curvedLeftArrow">
            <a:avLst>
              <a:gd name="adj1" fmla="val 0"/>
              <a:gd name="adj2" fmla="val 50000"/>
              <a:gd name="adj3" fmla="val 25000"/>
            </a:avLst>
          </a:prstGeom>
        </p:spPr>
        <p:txBody>
          <a:bodyPr>
            <a:normAutofit/>
          </a:bodyPr>
          <a:lstStyle/>
          <a:p>
            <a:r>
              <a:rPr lang="en-US" sz="3600" b="1" dirty="0" smtClean="0"/>
              <a:t>Island Biogeography: Predictions</a:t>
            </a:r>
            <a:endParaRPr lang="en-US" sz="2800" i="1" dirty="0"/>
          </a:p>
        </p:txBody>
      </p:sp>
      <p:sp>
        <p:nvSpPr>
          <p:cNvPr id="11" name="Freeform 10"/>
          <p:cNvSpPr/>
          <p:nvPr/>
        </p:nvSpPr>
        <p:spPr>
          <a:xfrm>
            <a:off x="7865954" y="2950745"/>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3" name="Freeform 12"/>
          <p:cNvSpPr/>
          <p:nvPr/>
        </p:nvSpPr>
        <p:spPr>
          <a:xfrm>
            <a:off x="5089789" y="3286217"/>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5" name="Freeform 14"/>
          <p:cNvSpPr/>
          <p:nvPr/>
        </p:nvSpPr>
        <p:spPr>
          <a:xfrm>
            <a:off x="5633460" y="4418448"/>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pic>
        <p:nvPicPr>
          <p:cNvPr id="8" name="Picture 7" descr="Cover.t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8227" y="1"/>
            <a:ext cx="9329855" cy="6858000"/>
          </a:xfrm>
          <a:prstGeom prst="rect">
            <a:avLst/>
          </a:prstGeom>
        </p:spPr>
      </p:pic>
      <p:sp>
        <p:nvSpPr>
          <p:cNvPr id="9" name="Rectangle 2"/>
          <p:cNvSpPr txBox="1">
            <a:spLocks noChangeArrowheads="1"/>
          </p:cNvSpPr>
          <p:nvPr/>
        </p:nvSpPr>
        <p:spPr>
          <a:xfrm>
            <a:off x="2980120" y="-2381"/>
            <a:ext cx="4131880" cy="674688"/>
          </a:xfrm>
          <a:prstGeom prst="rect">
            <a:avLst/>
          </a:prstGeom>
          <a:solidFill>
            <a:schemeClr val="bg1">
              <a:alpha val="58000"/>
            </a:schemeClr>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Times New Roman" charset="0"/>
              </a:rPr>
              <a:t>Bee-associated mites</a:t>
            </a:r>
            <a:endParaRPr lang="en-US" sz="3200" dirty="0">
              <a:latin typeface="Book Antiqua" charset="0"/>
            </a:endParaRPr>
          </a:p>
        </p:txBody>
      </p:sp>
      <p:sp>
        <p:nvSpPr>
          <p:cNvPr id="10" name="Rectangle 2"/>
          <p:cNvSpPr txBox="1">
            <a:spLocks noChangeArrowheads="1"/>
          </p:cNvSpPr>
          <p:nvPr/>
        </p:nvSpPr>
        <p:spPr>
          <a:xfrm>
            <a:off x="-148226" y="6367316"/>
            <a:ext cx="4381560" cy="524169"/>
          </a:xfrm>
          <a:prstGeom prst="rect">
            <a:avLst/>
          </a:prstGeom>
          <a:solidFill>
            <a:schemeClr val="bg1">
              <a:alpha val="22000"/>
            </a:schemeClr>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err="1" smtClean="0">
                <a:solidFill>
                  <a:srgbClr val="0000FF"/>
                </a:solidFill>
                <a:latin typeface="Times New Roman" charset="0"/>
              </a:rPr>
              <a:t>Chaetodactylus</a:t>
            </a:r>
            <a:r>
              <a:rPr lang="en-US" sz="2800" dirty="0" smtClean="0">
                <a:solidFill>
                  <a:srgbClr val="0000FF"/>
                </a:solidFill>
                <a:latin typeface="Times New Roman" charset="0"/>
              </a:rPr>
              <a:t> </a:t>
            </a:r>
            <a:r>
              <a:rPr lang="en-US" sz="2800" dirty="0" err="1" smtClean="0">
                <a:solidFill>
                  <a:srgbClr val="0000FF"/>
                </a:solidFill>
                <a:latin typeface="Times New Roman" charset="0"/>
              </a:rPr>
              <a:t>krombeini</a:t>
            </a:r>
            <a:endParaRPr lang="en-US" sz="2800" dirty="0">
              <a:solidFill>
                <a:srgbClr val="0000FF"/>
              </a:solidFill>
              <a:latin typeface="Book Antiqua" charset="0"/>
            </a:endParaRPr>
          </a:p>
        </p:txBody>
      </p:sp>
      <p:sp>
        <p:nvSpPr>
          <p:cNvPr id="12" name="Rectangle 5"/>
          <p:cNvSpPr>
            <a:spLocks noChangeArrowheads="1"/>
          </p:cNvSpPr>
          <p:nvPr/>
        </p:nvSpPr>
        <p:spPr bwMode="auto">
          <a:xfrm>
            <a:off x="9250363" y="1653371"/>
            <a:ext cx="3771370" cy="116955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buFont typeface="Symbol" charset="0"/>
              <a:buNone/>
            </a:pPr>
            <a:r>
              <a:rPr lang="en-US" sz="1400" dirty="0" smtClean="0"/>
              <a:t>There are several hundred species of other bee mites. </a:t>
            </a:r>
            <a:r>
              <a:rPr lang="en-US" sz="1400" dirty="0" err="1" smtClean="0"/>
              <a:t>Chaetodactylus</a:t>
            </a:r>
            <a:r>
              <a:rPr lang="en-US" sz="1400" dirty="0" smtClean="0"/>
              <a:t> </a:t>
            </a:r>
            <a:r>
              <a:rPr lang="en-US" sz="1400" dirty="0" err="1" smtClean="0"/>
              <a:t>krombeini</a:t>
            </a:r>
            <a:r>
              <a:rPr lang="en-US" sz="1400" dirty="0" smtClean="0"/>
              <a:t> is </a:t>
            </a:r>
            <a:r>
              <a:rPr lang="en-US" sz="1400" dirty="0" err="1" smtClean="0"/>
              <a:t>cleptoparasite</a:t>
            </a:r>
            <a:r>
              <a:rPr lang="en-US" sz="1400" dirty="0" smtClean="0"/>
              <a:t> feeding on the bee larva food </a:t>
            </a:r>
            <a:r>
              <a:rPr lang="en-US" sz="1400" dirty="0"/>
              <a:t>in the nest</a:t>
            </a:r>
            <a:r>
              <a:rPr lang="en-US" sz="1400" dirty="0" smtClean="0"/>
              <a:t>. Here the phoretic stage of this mite is shown. </a:t>
            </a:r>
          </a:p>
        </p:txBody>
      </p:sp>
    </p:spTree>
    <p:extLst>
      <p:ext uri="{BB962C8B-B14F-4D97-AF65-F5344CB8AC3E}">
        <p14:creationId xmlns:p14="http://schemas.microsoft.com/office/powerpoint/2010/main" val="315158838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7865954" y="2950745"/>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3" name="Freeform 12"/>
          <p:cNvSpPr/>
          <p:nvPr/>
        </p:nvSpPr>
        <p:spPr>
          <a:xfrm>
            <a:off x="5089789" y="3286217"/>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5" name="Freeform 14"/>
          <p:cNvSpPr/>
          <p:nvPr/>
        </p:nvSpPr>
        <p:spPr>
          <a:xfrm>
            <a:off x="5633460" y="4418448"/>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9" name="Rectangle 2"/>
          <p:cNvSpPr txBox="1">
            <a:spLocks noChangeArrowheads="1"/>
          </p:cNvSpPr>
          <p:nvPr/>
        </p:nvSpPr>
        <p:spPr>
          <a:xfrm>
            <a:off x="2476046" y="-27075"/>
            <a:ext cx="4131880" cy="674688"/>
          </a:xfrm>
          <a:prstGeom prst="rect">
            <a:avLst/>
          </a:prstGeom>
          <a:solidFill>
            <a:schemeClr val="bg1">
              <a:alpha val="58000"/>
            </a:schemeClr>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Times New Roman" charset="0"/>
              </a:rPr>
              <a:t>Plant mites</a:t>
            </a:r>
            <a:endParaRPr lang="en-US" sz="3200" dirty="0">
              <a:latin typeface="Book Antiqua" charset="0"/>
            </a:endParaRPr>
          </a:p>
        </p:txBody>
      </p:sp>
      <p:sp>
        <p:nvSpPr>
          <p:cNvPr id="3" name="Title 2"/>
          <p:cNvSpPr>
            <a:spLocks noGrp="1"/>
          </p:cNvSpPr>
          <p:nvPr>
            <p:ph type="ctrTitle"/>
          </p:nvPr>
        </p:nvSpPr>
        <p:spPr/>
        <p:txBody>
          <a:bodyPr/>
          <a:lstStyle/>
          <a:p>
            <a:endParaRPr lang="en-US" dirty="0"/>
          </a:p>
        </p:txBody>
      </p:sp>
      <p:sp>
        <p:nvSpPr>
          <p:cNvPr id="16" name="Rectangle 2"/>
          <p:cNvSpPr txBox="1">
            <a:spLocks noChangeArrowheads="1"/>
          </p:cNvSpPr>
          <p:nvPr/>
        </p:nvSpPr>
        <p:spPr>
          <a:xfrm>
            <a:off x="5023937" y="549070"/>
            <a:ext cx="4248093" cy="524169"/>
          </a:xfrm>
          <a:prstGeom prst="rect">
            <a:avLst/>
          </a:prstGeom>
          <a:solidFill>
            <a:schemeClr val="bg1">
              <a:alpha val="58000"/>
            </a:schemeClr>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err="1" smtClean="0">
                <a:solidFill>
                  <a:srgbClr val="0000FF"/>
                </a:solidFill>
                <a:latin typeface="Times New Roman" charset="0"/>
              </a:rPr>
              <a:t>Tetranychus</a:t>
            </a:r>
            <a:r>
              <a:rPr lang="en-US" sz="2800" dirty="0" smtClean="0">
                <a:solidFill>
                  <a:srgbClr val="0000FF"/>
                </a:solidFill>
                <a:latin typeface="Times New Roman" charset="0"/>
              </a:rPr>
              <a:t> (spider mite)</a:t>
            </a:r>
            <a:endParaRPr lang="en-US" sz="2800" dirty="0">
              <a:solidFill>
                <a:srgbClr val="0000FF"/>
              </a:solidFill>
              <a:latin typeface="Book Antiqua" charset="0"/>
            </a:endParaRPr>
          </a:p>
        </p:txBody>
      </p:sp>
      <p:pic>
        <p:nvPicPr>
          <p:cNvPr id="2" name="Picture 1" descr="Corbis-42-1988023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16543" y="1074739"/>
            <a:ext cx="5241081" cy="5783262"/>
          </a:xfrm>
          <a:prstGeom prst="rect">
            <a:avLst/>
          </a:prstGeom>
        </p:spPr>
      </p:pic>
      <p:pic>
        <p:nvPicPr>
          <p:cNvPr id="12" name="Рисунок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779959"/>
            <a:ext cx="4101631" cy="3106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ttp://upload.wikimedia.org/wikipedia/commons/thumb/5/51/Rust_Mite%2C_Aceria_anthocoptes.jpg/800px-Rust_Mite%2C_Aceria_anthocopte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6200000">
            <a:off x="618023" y="456716"/>
            <a:ext cx="2865587" cy="410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etranychus1.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79373" y="4536811"/>
            <a:ext cx="3173161" cy="2321189"/>
          </a:xfrm>
          <a:prstGeom prst="rect">
            <a:avLst/>
          </a:prstGeom>
        </p:spPr>
      </p:pic>
      <p:sp>
        <p:nvSpPr>
          <p:cNvPr id="19" name="Rectangle 2"/>
          <p:cNvSpPr txBox="1">
            <a:spLocks noChangeArrowheads="1"/>
          </p:cNvSpPr>
          <p:nvPr/>
        </p:nvSpPr>
        <p:spPr>
          <a:xfrm>
            <a:off x="133967" y="549070"/>
            <a:ext cx="4248093" cy="524169"/>
          </a:xfrm>
          <a:prstGeom prst="rect">
            <a:avLst/>
          </a:prstGeom>
          <a:solidFill>
            <a:schemeClr val="bg1">
              <a:alpha val="58000"/>
            </a:schemeClr>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err="1" smtClean="0">
                <a:solidFill>
                  <a:srgbClr val="0000FF"/>
                </a:solidFill>
                <a:latin typeface="Times New Roman" charset="0"/>
              </a:rPr>
              <a:t>Aceria</a:t>
            </a:r>
            <a:r>
              <a:rPr lang="en-US" sz="2800" dirty="0" smtClean="0">
                <a:solidFill>
                  <a:srgbClr val="0000FF"/>
                </a:solidFill>
                <a:latin typeface="Times New Roman" charset="0"/>
              </a:rPr>
              <a:t> (gall mite)</a:t>
            </a:r>
            <a:endParaRPr lang="en-US" sz="2800" dirty="0">
              <a:solidFill>
                <a:srgbClr val="0000FF"/>
              </a:solidFill>
              <a:latin typeface="Book Antiqua" charset="0"/>
            </a:endParaRPr>
          </a:p>
        </p:txBody>
      </p:sp>
      <p:sp>
        <p:nvSpPr>
          <p:cNvPr id="14" name="Rectangle 2"/>
          <p:cNvSpPr txBox="1">
            <a:spLocks noChangeArrowheads="1"/>
          </p:cNvSpPr>
          <p:nvPr/>
        </p:nvSpPr>
        <p:spPr>
          <a:xfrm>
            <a:off x="9448800" y="1142998"/>
            <a:ext cx="4131880" cy="2636961"/>
          </a:xfrm>
          <a:prstGeom prst="rect">
            <a:avLst/>
          </a:prstGeom>
          <a:solidFill>
            <a:schemeClr val="bg1">
              <a:alpha val="58000"/>
            </a:schemeClr>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400" dirty="0">
                <a:latin typeface="+mn-lt"/>
                <a:ea typeface="+mn-ea"/>
                <a:cs typeface="+mn-cs"/>
              </a:rPr>
              <a:t>Gall mites initiate gall </a:t>
            </a:r>
            <a:r>
              <a:rPr lang="en-US" sz="1400" dirty="0" smtClean="0">
                <a:latin typeface="+mn-lt"/>
                <a:ea typeface="+mn-ea"/>
                <a:cs typeface="+mn-cs"/>
              </a:rPr>
              <a:t>formation</a:t>
            </a:r>
            <a:r>
              <a:rPr lang="en-US" sz="1400" dirty="0">
                <a:latin typeface="+mn-lt"/>
                <a:ea typeface="+mn-ea"/>
                <a:cs typeface="+mn-cs"/>
              </a:rPr>
              <a:t> </a:t>
            </a:r>
            <a:r>
              <a:rPr lang="en-US" sz="1400" dirty="0" smtClean="0">
                <a:latin typeface="+mn-lt"/>
                <a:ea typeface="+mn-ea"/>
                <a:cs typeface="+mn-cs"/>
              </a:rPr>
              <a:t>and </a:t>
            </a:r>
            <a:r>
              <a:rPr lang="en-US" sz="1400" dirty="0">
                <a:latin typeface="+mn-lt"/>
                <a:ea typeface="+mn-ea"/>
                <a:cs typeface="+mn-cs"/>
              </a:rPr>
              <a:t>other host abnormalities.</a:t>
            </a:r>
          </a:p>
          <a:p>
            <a:endParaRPr lang="en-US" sz="1400" dirty="0">
              <a:latin typeface="+mn-lt"/>
              <a:ea typeface="+mn-ea"/>
              <a:cs typeface="+mn-cs"/>
            </a:endParaRPr>
          </a:p>
          <a:p>
            <a:r>
              <a:rPr lang="en-US" sz="1400" dirty="0">
                <a:latin typeface="+mn-lt"/>
                <a:ea typeface="+mn-ea"/>
                <a:cs typeface="+mn-cs"/>
              </a:rPr>
              <a:t>Spider mites may commonly be found associated with fine silk webbing</a:t>
            </a:r>
          </a:p>
          <a:p>
            <a:r>
              <a:rPr lang="en-US" sz="1400" dirty="0">
                <a:latin typeface="+mn-lt"/>
                <a:ea typeface="+mn-ea"/>
                <a:cs typeface="+mn-cs"/>
              </a:rPr>
              <a:t>that they spin from large unicellular glands located in the </a:t>
            </a:r>
            <a:r>
              <a:rPr lang="en-US" sz="1400" dirty="0" err="1">
                <a:latin typeface="+mn-lt"/>
                <a:ea typeface="+mn-ea"/>
                <a:cs typeface="+mn-cs"/>
              </a:rPr>
              <a:t>palpi</a:t>
            </a:r>
            <a:r>
              <a:rPr lang="en-US" sz="1400" dirty="0">
                <a:latin typeface="+mn-lt"/>
                <a:ea typeface="+mn-ea"/>
                <a:cs typeface="+mn-cs"/>
              </a:rPr>
              <a:t>. They are found on virtually every major food crop and ornamental plant, often causing serious injury to, or death of, the host</a:t>
            </a:r>
            <a:r>
              <a:rPr lang="en-US" sz="2000" dirty="0"/>
              <a:t>.</a:t>
            </a:r>
            <a:endParaRPr lang="en-US" sz="2000" dirty="0">
              <a:latin typeface="Book Antiqua" charset="0"/>
            </a:endParaRPr>
          </a:p>
        </p:txBody>
      </p:sp>
    </p:spTree>
    <p:extLst>
      <p:ext uri="{BB962C8B-B14F-4D97-AF65-F5344CB8AC3E}">
        <p14:creationId xmlns:p14="http://schemas.microsoft.com/office/powerpoint/2010/main" val="371762268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6400" y="-752925"/>
            <a:ext cx="9834880" cy="2209746"/>
          </a:xfrm>
          <a:prstGeom prst="curvedLeftArrow">
            <a:avLst>
              <a:gd name="adj1" fmla="val 0"/>
              <a:gd name="adj2" fmla="val 50000"/>
              <a:gd name="adj3" fmla="val 25000"/>
            </a:avLst>
          </a:prstGeom>
        </p:spPr>
        <p:txBody>
          <a:bodyPr>
            <a:normAutofit/>
          </a:bodyPr>
          <a:lstStyle/>
          <a:p>
            <a:r>
              <a:rPr lang="en-US" sz="3600" b="1" dirty="0" smtClean="0"/>
              <a:t>Slide Collection at UMMZ</a:t>
            </a:r>
            <a:endParaRPr lang="en-US" sz="2800" i="1" dirty="0"/>
          </a:p>
        </p:txBody>
      </p:sp>
      <p:sp>
        <p:nvSpPr>
          <p:cNvPr id="11" name="Freeform 10"/>
          <p:cNvSpPr/>
          <p:nvPr/>
        </p:nvSpPr>
        <p:spPr>
          <a:xfrm>
            <a:off x="7865954" y="2950745"/>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3" name="Freeform 12"/>
          <p:cNvSpPr/>
          <p:nvPr/>
        </p:nvSpPr>
        <p:spPr>
          <a:xfrm>
            <a:off x="5089789" y="3286217"/>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5" name="Freeform 14"/>
          <p:cNvSpPr/>
          <p:nvPr/>
        </p:nvSpPr>
        <p:spPr>
          <a:xfrm>
            <a:off x="5633460" y="4418448"/>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8" name="Subtitle 6"/>
          <p:cNvSpPr>
            <a:spLocks noGrp="1"/>
          </p:cNvSpPr>
          <p:nvPr>
            <p:ph type="subTitle" idx="1"/>
          </p:nvPr>
        </p:nvSpPr>
        <p:spPr>
          <a:xfrm>
            <a:off x="458031" y="1092250"/>
            <a:ext cx="8307156" cy="4815601"/>
          </a:xfrm>
        </p:spPr>
        <p:txBody>
          <a:bodyPr>
            <a:noAutofit/>
          </a:bodyPr>
          <a:lstStyle/>
          <a:p>
            <a:pPr algn="l"/>
            <a:endParaRPr lang="en-US" sz="2400" dirty="0" smtClean="0">
              <a:solidFill>
                <a:schemeClr val="tx1"/>
              </a:solidFill>
            </a:endParaRPr>
          </a:p>
          <a:p>
            <a:pPr marL="342900" indent="-342900" algn="l">
              <a:buFont typeface="Arial"/>
              <a:buChar char="•"/>
            </a:pPr>
            <a:r>
              <a:rPr lang="en-US" sz="2400" dirty="0">
                <a:solidFill>
                  <a:schemeClr val="tx1"/>
                </a:solidFill>
              </a:rPr>
              <a:t>One of the largest in the </a:t>
            </a:r>
            <a:r>
              <a:rPr lang="en-US" sz="2400" dirty="0" smtClean="0">
                <a:solidFill>
                  <a:schemeClr val="tx1"/>
                </a:solidFill>
              </a:rPr>
              <a:t>world: 400,000 </a:t>
            </a:r>
            <a:r>
              <a:rPr lang="en-US" sz="2400" dirty="0">
                <a:solidFill>
                  <a:schemeClr val="tx1"/>
                </a:solidFill>
              </a:rPr>
              <a:t>slides mounted mites and 70,000 alcohol </a:t>
            </a:r>
            <a:r>
              <a:rPr lang="en-US" sz="2400" dirty="0" smtClean="0">
                <a:solidFill>
                  <a:schemeClr val="tx1"/>
                </a:solidFill>
              </a:rPr>
              <a:t>lots.</a:t>
            </a:r>
            <a:endParaRPr lang="en-US" sz="2400" dirty="0">
              <a:solidFill>
                <a:schemeClr val="tx1"/>
              </a:solidFill>
            </a:endParaRPr>
          </a:p>
          <a:p>
            <a:pPr marL="342900" indent="-342900" algn="l">
              <a:buFont typeface="Arial"/>
              <a:buChar char="•"/>
            </a:pPr>
            <a:r>
              <a:rPr lang="en-US" sz="2400" dirty="0" smtClean="0">
                <a:solidFill>
                  <a:schemeClr val="tx1"/>
                </a:solidFill>
              </a:rPr>
              <a:t>Strength </a:t>
            </a:r>
            <a:r>
              <a:rPr lang="en-US" sz="2400" dirty="0">
                <a:solidFill>
                  <a:schemeClr val="tx1"/>
                </a:solidFill>
              </a:rPr>
              <a:t>in </a:t>
            </a:r>
            <a:r>
              <a:rPr lang="en-US" sz="2400" dirty="0" err="1">
                <a:solidFill>
                  <a:schemeClr val="tx1"/>
                </a:solidFill>
              </a:rPr>
              <a:t>Astigmata</a:t>
            </a:r>
            <a:r>
              <a:rPr lang="en-US" sz="2400" dirty="0">
                <a:solidFill>
                  <a:schemeClr val="tx1"/>
                </a:solidFill>
              </a:rPr>
              <a:t>, including parasites of mammals and </a:t>
            </a:r>
            <a:r>
              <a:rPr lang="en-US" sz="2400" dirty="0" smtClean="0">
                <a:solidFill>
                  <a:schemeClr val="tx1"/>
                </a:solidFill>
              </a:rPr>
              <a:t>birds and parasitic </a:t>
            </a:r>
            <a:r>
              <a:rPr lang="en-US" sz="2400" dirty="0">
                <a:solidFill>
                  <a:schemeClr val="tx1"/>
                </a:solidFill>
              </a:rPr>
              <a:t>mites from other groups.</a:t>
            </a:r>
          </a:p>
          <a:p>
            <a:pPr marL="342900" indent="-342900" algn="l">
              <a:buFont typeface="Arial"/>
              <a:buChar char="•"/>
            </a:pPr>
            <a:r>
              <a:rPr lang="en-US" sz="2400" dirty="0" smtClean="0">
                <a:solidFill>
                  <a:schemeClr val="tx1"/>
                </a:solidFill>
              </a:rPr>
              <a:t>Incorporates materials from several </a:t>
            </a:r>
            <a:r>
              <a:rPr lang="en-US" sz="2400" dirty="0" err="1" smtClean="0">
                <a:solidFill>
                  <a:schemeClr val="tx1"/>
                </a:solidFill>
              </a:rPr>
              <a:t>acarologists</a:t>
            </a:r>
            <a:r>
              <a:rPr lang="en-US" sz="2400" dirty="0" smtClean="0">
                <a:solidFill>
                  <a:schemeClr val="tx1"/>
                </a:solidFill>
              </a:rPr>
              <a:t> worked at different times in the USA.</a:t>
            </a:r>
          </a:p>
          <a:p>
            <a:pPr marL="342900" indent="-342900" algn="l">
              <a:buFont typeface="Arial"/>
              <a:buChar char="•"/>
            </a:pPr>
            <a:r>
              <a:rPr lang="en-US" sz="2400" dirty="0" smtClean="0">
                <a:solidFill>
                  <a:schemeClr val="tx1"/>
                </a:solidFill>
              </a:rPr>
              <a:t>Many slides are identified by specialists working on a particular group.</a:t>
            </a:r>
          </a:p>
          <a:p>
            <a:pPr marL="342900" indent="-342900" algn="l">
              <a:buFont typeface="Arial"/>
              <a:buChar char="•"/>
            </a:pPr>
            <a:r>
              <a:rPr lang="en-US" sz="2400" dirty="0" smtClean="0">
                <a:solidFill>
                  <a:schemeClr val="tx1"/>
                </a:solidFill>
              </a:rPr>
              <a:t>Maintained by Barry OConnor</a:t>
            </a:r>
            <a:r>
              <a:rPr lang="en-US" sz="2400" dirty="0">
                <a:solidFill>
                  <a:schemeClr val="tx1"/>
                </a:solidFill>
              </a:rPr>
              <a:t>,</a:t>
            </a:r>
            <a:r>
              <a:rPr lang="en-US" sz="2400" dirty="0" smtClean="0">
                <a:solidFill>
                  <a:schemeClr val="tx1"/>
                </a:solidFill>
              </a:rPr>
              <a:t> a world renowned mite </a:t>
            </a:r>
            <a:r>
              <a:rPr lang="en-US" sz="2400" dirty="0" err="1" smtClean="0">
                <a:solidFill>
                  <a:schemeClr val="tx1"/>
                </a:solidFill>
              </a:rPr>
              <a:t>systematist</a:t>
            </a:r>
            <a:r>
              <a:rPr lang="en-US" sz="2400" dirty="0" smtClean="0">
                <a:solidFill>
                  <a:schemeClr val="tx1"/>
                </a:solidFill>
              </a:rPr>
              <a:t>.</a:t>
            </a:r>
          </a:p>
          <a:p>
            <a:pPr algn="l"/>
            <a:endParaRPr lang="en-US" sz="2400" dirty="0" smtClean="0">
              <a:solidFill>
                <a:schemeClr val="tx1"/>
              </a:solidFill>
            </a:endParaRPr>
          </a:p>
          <a:p>
            <a:pPr algn="l"/>
            <a:endParaRPr lang="en-US" sz="2400" dirty="0">
              <a:solidFill>
                <a:schemeClr val="tx1"/>
              </a:solidFill>
            </a:endParaRPr>
          </a:p>
          <a:p>
            <a:pPr algn="l"/>
            <a:endParaRPr lang="en-US" sz="2400" dirty="0" smtClean="0">
              <a:solidFill>
                <a:schemeClr val="tx1"/>
              </a:solidFill>
            </a:endParaRPr>
          </a:p>
          <a:p>
            <a:pPr algn="l"/>
            <a:r>
              <a:rPr lang="en-US" sz="2400" dirty="0" smtClean="0">
                <a:solidFill>
                  <a:schemeClr val="tx1"/>
                </a:solidFill>
              </a:rPr>
              <a:t>.  </a:t>
            </a:r>
            <a:endParaRPr lang="en-US" sz="2400" dirty="0">
              <a:solidFill>
                <a:schemeClr val="tx1"/>
              </a:solidFill>
            </a:endParaRPr>
          </a:p>
          <a:p>
            <a:pPr algn="l"/>
            <a:endParaRPr lang="en-US" sz="2400" dirty="0" smtClean="0">
              <a:solidFill>
                <a:schemeClr val="tx1"/>
              </a:solidFill>
            </a:endParaRPr>
          </a:p>
          <a:p>
            <a:pPr marL="457200" indent="-457200" algn="l">
              <a:buFont typeface="Arial"/>
              <a:buChar char="•"/>
            </a:pPr>
            <a:endParaRPr lang="en-US" sz="2400" dirty="0" smtClean="0">
              <a:solidFill>
                <a:schemeClr val="tx1"/>
              </a:solidFill>
            </a:endParaRPr>
          </a:p>
          <a:p>
            <a:pPr marL="457200" indent="-457200" algn="l">
              <a:buFont typeface="Arial"/>
              <a:buChar char="•"/>
            </a:pPr>
            <a:endParaRPr lang="en-US" sz="2400" dirty="0" smtClean="0">
              <a:solidFill>
                <a:schemeClr val="tx1"/>
              </a:solidFill>
            </a:endParaRPr>
          </a:p>
          <a:p>
            <a:pPr marL="457200" indent="-457200" algn="l">
              <a:buFont typeface="Arial"/>
              <a:buChar char="•"/>
            </a:pPr>
            <a:endParaRPr lang="en-US" sz="2400" dirty="0">
              <a:solidFill>
                <a:schemeClr val="tx1"/>
              </a:solidFill>
            </a:endParaRPr>
          </a:p>
        </p:txBody>
      </p:sp>
      <p:pic>
        <p:nvPicPr>
          <p:cNvPr id="3" name="Picture 2" descr="DSC_1249.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219259" cy="7951720"/>
          </a:xfrm>
          <a:prstGeom prst="rect">
            <a:avLst/>
          </a:prstGeom>
        </p:spPr>
      </p:pic>
      <p:sp>
        <p:nvSpPr>
          <p:cNvPr id="9" name="Subtitle 6"/>
          <p:cNvSpPr txBox="1">
            <a:spLocks/>
          </p:cNvSpPr>
          <p:nvPr/>
        </p:nvSpPr>
        <p:spPr>
          <a:xfrm>
            <a:off x="1869009" y="1083833"/>
            <a:ext cx="6983361" cy="5012167"/>
          </a:xfrm>
          <a:prstGeom prst="rect">
            <a:avLst/>
          </a:prstGeom>
          <a:solidFill>
            <a:schemeClr val="bg1">
              <a:alpha val="83000"/>
            </a:schemeClr>
          </a:solid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dirty="0">
                <a:solidFill>
                  <a:schemeClr val="tx1"/>
                </a:solidFill>
              </a:rPr>
              <a:t>Slide Collection at UMMZ</a:t>
            </a:r>
            <a:endParaRPr lang="en-US" sz="2400" dirty="0" smtClean="0">
              <a:solidFill>
                <a:schemeClr val="tx1"/>
              </a:solidFill>
            </a:endParaRPr>
          </a:p>
          <a:p>
            <a:pPr marL="342900" indent="-342900" algn="l">
              <a:buFont typeface="Arial"/>
              <a:buChar char="•"/>
            </a:pPr>
            <a:r>
              <a:rPr lang="en-US" sz="2400" dirty="0" smtClean="0">
                <a:solidFill>
                  <a:schemeClr val="tx1"/>
                </a:solidFill>
              </a:rPr>
              <a:t>One of the largest in the world: 400,000 slide-mounted mites.</a:t>
            </a:r>
          </a:p>
          <a:p>
            <a:pPr marL="342900" indent="-342900" algn="l">
              <a:buFont typeface="Arial"/>
              <a:buChar char="•"/>
            </a:pPr>
            <a:r>
              <a:rPr lang="en-US" sz="2400" dirty="0" smtClean="0">
                <a:solidFill>
                  <a:schemeClr val="tx1"/>
                </a:solidFill>
              </a:rPr>
              <a:t>Strength in parasitic mites and free-living </a:t>
            </a:r>
            <a:r>
              <a:rPr lang="en-US" sz="2400" dirty="0" err="1" smtClean="0">
                <a:solidFill>
                  <a:schemeClr val="tx1"/>
                </a:solidFill>
              </a:rPr>
              <a:t>Astigmata</a:t>
            </a:r>
            <a:r>
              <a:rPr lang="en-US" sz="2400" dirty="0" smtClean="0">
                <a:solidFill>
                  <a:schemeClr val="tx1"/>
                </a:solidFill>
              </a:rPr>
              <a:t>.</a:t>
            </a:r>
          </a:p>
          <a:p>
            <a:pPr marL="342900" indent="-342900" algn="l">
              <a:buFont typeface="Arial"/>
              <a:buChar char="•"/>
            </a:pPr>
            <a:r>
              <a:rPr lang="en-US" sz="2400" dirty="0" smtClean="0">
                <a:solidFill>
                  <a:schemeClr val="tx1"/>
                </a:solidFill>
              </a:rPr>
              <a:t>Incorporates materials from several </a:t>
            </a:r>
            <a:r>
              <a:rPr lang="en-US" sz="2400" dirty="0" err="1" smtClean="0">
                <a:solidFill>
                  <a:schemeClr val="tx1"/>
                </a:solidFill>
              </a:rPr>
              <a:t>acarologists</a:t>
            </a:r>
            <a:r>
              <a:rPr lang="en-US" sz="2400" dirty="0" smtClean="0">
                <a:solidFill>
                  <a:schemeClr val="tx1"/>
                </a:solidFill>
              </a:rPr>
              <a:t> worked at different times in the USA.</a:t>
            </a:r>
          </a:p>
          <a:p>
            <a:pPr marL="342900" indent="-342900" algn="l">
              <a:buFont typeface="Arial"/>
              <a:buChar char="•"/>
            </a:pPr>
            <a:r>
              <a:rPr lang="en-US" sz="2400" dirty="0" smtClean="0">
                <a:solidFill>
                  <a:schemeClr val="tx1"/>
                </a:solidFill>
              </a:rPr>
              <a:t>Many slides are identified by specialists working on a particular group.</a:t>
            </a:r>
          </a:p>
          <a:p>
            <a:pPr marL="342900" indent="-342900" algn="l">
              <a:buFont typeface="Arial"/>
              <a:buChar char="•"/>
            </a:pPr>
            <a:r>
              <a:rPr lang="en-US" sz="2400" dirty="0" smtClean="0">
                <a:solidFill>
                  <a:schemeClr val="tx1"/>
                </a:solidFill>
              </a:rPr>
              <a:t>Includes primary types</a:t>
            </a:r>
          </a:p>
          <a:p>
            <a:pPr marL="342900" indent="-342900" algn="l">
              <a:buFont typeface="Arial"/>
              <a:buChar char="•"/>
            </a:pPr>
            <a:r>
              <a:rPr lang="en-US" sz="2400" dirty="0" smtClean="0">
                <a:solidFill>
                  <a:schemeClr val="tx1"/>
                </a:solidFill>
              </a:rPr>
              <a:t>Maintained by </a:t>
            </a:r>
            <a:r>
              <a:rPr lang="en-US" sz="2400" b="1" dirty="0" smtClean="0">
                <a:solidFill>
                  <a:schemeClr val="tx1"/>
                </a:solidFill>
              </a:rPr>
              <a:t>Barry OConnor</a:t>
            </a:r>
            <a:r>
              <a:rPr lang="en-US" sz="2400" dirty="0" smtClean="0">
                <a:solidFill>
                  <a:schemeClr val="tx1"/>
                </a:solidFill>
              </a:rPr>
              <a:t>, the world renowned mite </a:t>
            </a:r>
            <a:r>
              <a:rPr lang="en-US" sz="2400" dirty="0" err="1" smtClean="0">
                <a:solidFill>
                  <a:schemeClr val="tx1"/>
                </a:solidFill>
              </a:rPr>
              <a:t>systematist</a:t>
            </a:r>
            <a:r>
              <a:rPr lang="en-US" sz="2400" dirty="0" smtClean="0">
                <a:solidFill>
                  <a:schemeClr val="tx1"/>
                </a:solidFill>
              </a:rPr>
              <a:t>.</a:t>
            </a:r>
          </a:p>
          <a:p>
            <a:pPr algn="l"/>
            <a:endParaRPr lang="en-US" sz="2400" dirty="0" smtClean="0">
              <a:solidFill>
                <a:schemeClr val="tx1"/>
              </a:solidFill>
            </a:endParaRPr>
          </a:p>
          <a:p>
            <a:pPr algn="l"/>
            <a:endParaRPr lang="en-US" sz="2400" dirty="0" smtClean="0">
              <a:solidFill>
                <a:schemeClr val="tx1"/>
              </a:solidFill>
            </a:endParaRPr>
          </a:p>
          <a:p>
            <a:pPr algn="l"/>
            <a:endParaRPr lang="en-US" sz="2400" dirty="0" smtClean="0">
              <a:solidFill>
                <a:schemeClr val="tx1"/>
              </a:solidFill>
            </a:endParaRPr>
          </a:p>
          <a:p>
            <a:pPr algn="l"/>
            <a:r>
              <a:rPr lang="en-US" sz="2400" dirty="0" smtClean="0">
                <a:solidFill>
                  <a:schemeClr val="tx1"/>
                </a:solidFill>
              </a:rPr>
              <a:t>.  </a:t>
            </a:r>
          </a:p>
          <a:p>
            <a:pPr algn="l"/>
            <a:endParaRPr lang="en-US" sz="2400" dirty="0" smtClean="0">
              <a:solidFill>
                <a:schemeClr val="tx1"/>
              </a:solidFill>
            </a:endParaRPr>
          </a:p>
          <a:p>
            <a:pPr marL="457200" indent="-457200" algn="l">
              <a:buFont typeface="Arial"/>
              <a:buChar char="•"/>
            </a:pPr>
            <a:endParaRPr lang="en-US" sz="2400" dirty="0" smtClean="0">
              <a:solidFill>
                <a:schemeClr val="tx1"/>
              </a:solidFill>
            </a:endParaRPr>
          </a:p>
          <a:p>
            <a:pPr marL="457200" indent="-457200" algn="l">
              <a:buFont typeface="Arial"/>
              <a:buChar char="•"/>
            </a:pPr>
            <a:endParaRPr lang="en-US" sz="2400" dirty="0" smtClean="0">
              <a:solidFill>
                <a:schemeClr val="tx1"/>
              </a:solidFill>
            </a:endParaRPr>
          </a:p>
          <a:p>
            <a:pPr marL="457200" indent="-457200" algn="l">
              <a:buFont typeface="Arial"/>
              <a:buChar char="•"/>
            </a:pPr>
            <a:endParaRPr lang="en-US" sz="2400" dirty="0">
              <a:solidFill>
                <a:schemeClr val="tx1"/>
              </a:solidFill>
            </a:endParaRPr>
          </a:p>
        </p:txBody>
      </p:sp>
      <p:pic>
        <p:nvPicPr>
          <p:cNvPr id="4" name="Picture 3" descr="bmoc.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654803" cy="2062988"/>
          </a:xfrm>
          <a:prstGeom prst="rect">
            <a:avLst/>
          </a:prstGeom>
        </p:spPr>
      </p:pic>
    </p:spTree>
    <p:extLst>
      <p:ext uri="{BB962C8B-B14F-4D97-AF65-F5344CB8AC3E}">
        <p14:creationId xmlns:p14="http://schemas.microsoft.com/office/powerpoint/2010/main" val="67211713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900" y="-319852"/>
            <a:ext cx="9834880" cy="1326445"/>
          </a:xfrm>
        </p:spPr>
        <p:txBody>
          <a:bodyPr>
            <a:normAutofit/>
          </a:bodyPr>
          <a:lstStyle/>
          <a:p>
            <a:r>
              <a:rPr lang="en-US" sz="3200" b="1" dirty="0" smtClean="0"/>
              <a:t>Workflow chart for </a:t>
            </a:r>
            <a:r>
              <a:rPr lang="en-US" sz="3200" b="1" dirty="0"/>
              <a:t>microscopic specimen imaging</a:t>
            </a:r>
            <a:endParaRPr lang="en-US" sz="3200" i="1" dirty="0"/>
          </a:p>
        </p:txBody>
      </p:sp>
      <p:sp>
        <p:nvSpPr>
          <p:cNvPr id="8" name="Rectangle 5"/>
          <p:cNvSpPr>
            <a:spLocks noChangeArrowheads="1"/>
          </p:cNvSpPr>
          <p:nvPr/>
        </p:nvSpPr>
        <p:spPr bwMode="auto">
          <a:xfrm>
            <a:off x="9250363" y="1653371"/>
            <a:ext cx="3771370" cy="138499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buFont typeface="Symbol" charset="0"/>
              <a:buNone/>
            </a:pPr>
            <a:r>
              <a:rPr lang="en-US" sz="1400" dirty="0" smtClean="0"/>
              <a:t>Before taking pictures, a specimen should be cleared and mounted on slide. </a:t>
            </a:r>
          </a:p>
          <a:p>
            <a:pPr eaLnBrk="0" hangingPunct="0">
              <a:buFont typeface="Symbol" charset="0"/>
              <a:buNone/>
            </a:pPr>
            <a:r>
              <a:rPr lang="en-US" sz="1400" dirty="0" smtClean="0"/>
              <a:t>Then multiple pictures should be merged and further processed in Photoshop. </a:t>
            </a:r>
          </a:p>
          <a:p>
            <a:pPr eaLnBrk="0" hangingPunct="0">
              <a:buFont typeface="Symbol" charset="0"/>
              <a:buNone/>
            </a:pPr>
            <a:r>
              <a:rPr lang="en-US" sz="1400" dirty="0" smtClean="0"/>
              <a:t>The final picture should be linked to its respective record in the database. </a:t>
            </a:r>
          </a:p>
        </p:txBody>
      </p:sp>
      <p:graphicFrame>
        <p:nvGraphicFramePr>
          <p:cNvPr id="6" name="Diagram 5"/>
          <p:cNvGraphicFramePr/>
          <p:nvPr>
            <p:extLst>
              <p:ext uri="{D42A27DB-BD31-4B8C-83A1-F6EECF244321}">
                <p14:modId xmlns:p14="http://schemas.microsoft.com/office/powerpoint/2010/main" val="2310444127"/>
              </p:ext>
            </p:extLst>
          </p:nvPr>
        </p:nvGraphicFramePr>
        <p:xfrm>
          <a:off x="67735" y="3038366"/>
          <a:ext cx="8851392" cy="1591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DSC02731.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7735" y="1882868"/>
            <a:ext cx="1202267" cy="1475713"/>
          </a:xfrm>
          <a:prstGeom prst="rect">
            <a:avLst/>
          </a:prstGeom>
        </p:spPr>
      </p:pic>
      <p:pic>
        <p:nvPicPr>
          <p:cNvPr id="7" name="Picture 6" descr="Img1.tif"/>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473317" y="2493856"/>
            <a:ext cx="1354550" cy="462485"/>
          </a:xfrm>
          <a:prstGeom prst="rect">
            <a:avLst/>
          </a:prstGeom>
        </p:spPr>
      </p:pic>
      <p:pic>
        <p:nvPicPr>
          <p:cNvPr id="9" name="Picture 8" descr="DSC_1280.JPG"/>
          <p:cNvPicPr>
            <a:picLocks noChangeAspect="1"/>
          </p:cNvPicPr>
          <p:nvPr/>
        </p:nvPicPr>
        <p:blipFill rotWithShape="1">
          <a:blip r:embed="rId9" cstate="print">
            <a:extLst>
              <a:ext uri="{28A0092B-C50C-407E-A947-70E740481C1C}">
                <a14:useLocalDpi xmlns:a14="http://schemas.microsoft.com/office/drawing/2010/main"/>
              </a:ext>
            </a:extLst>
          </a:blip>
          <a:srcRect r="-14529"/>
          <a:stretch/>
        </p:blipFill>
        <p:spPr>
          <a:xfrm>
            <a:off x="2973772" y="2230000"/>
            <a:ext cx="1679353" cy="1117601"/>
          </a:xfrm>
          <a:prstGeom prst="rect">
            <a:avLst/>
          </a:prstGeom>
        </p:spPr>
      </p:pic>
      <p:pic>
        <p:nvPicPr>
          <p:cNvPr id="3" name="Picture 2" descr="Chaetodactylus_gibbosus_BMOC_02-1205-006_dn_holotype_dorsal1.tif"/>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540091" y="1858825"/>
            <a:ext cx="739813" cy="742350"/>
          </a:xfrm>
          <a:prstGeom prst="rect">
            <a:avLst/>
          </a:prstGeom>
        </p:spPr>
      </p:pic>
      <p:pic>
        <p:nvPicPr>
          <p:cNvPr id="4" name="Picture 3" descr="Chaetodactylus_gibbosus_BMOC_02-1205-006_dn_holotype_dorsal2.tif"/>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308239" y="1863329"/>
            <a:ext cx="741988" cy="742351"/>
          </a:xfrm>
          <a:prstGeom prst="rect">
            <a:avLst/>
          </a:prstGeom>
        </p:spPr>
      </p:pic>
      <p:pic>
        <p:nvPicPr>
          <p:cNvPr id="10" name="Picture 9" descr="Chaetodactylus_gibbosus_BMOC_02-1205-006_dn_holotype_dorsal3.tif"/>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548916" y="2626809"/>
            <a:ext cx="743440" cy="742351"/>
          </a:xfrm>
          <a:prstGeom prst="rect">
            <a:avLst/>
          </a:prstGeom>
        </p:spPr>
      </p:pic>
      <p:pic>
        <p:nvPicPr>
          <p:cNvPr id="11" name="Picture 10" descr="Chaetodactylus_gibbosus_BMOC_02-1205-006_dn_holotype_dorsal4.tif"/>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317897" y="2628113"/>
            <a:ext cx="739813" cy="742350"/>
          </a:xfrm>
          <a:prstGeom prst="rect">
            <a:avLst/>
          </a:prstGeom>
        </p:spPr>
      </p:pic>
      <p:pic>
        <p:nvPicPr>
          <p:cNvPr id="12" name="Picture 11" descr="Untitled_Panorama1.tif"/>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200662" y="1884315"/>
            <a:ext cx="1239318" cy="1487595"/>
          </a:xfrm>
          <a:prstGeom prst="rect">
            <a:avLst/>
          </a:prstGeom>
        </p:spPr>
      </p:pic>
      <p:pic>
        <p:nvPicPr>
          <p:cNvPr id="13" name="Picture 12" descr="Ch_krombeini_BAM_sites.tiff"/>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630662" y="2059167"/>
            <a:ext cx="1513338" cy="1135283"/>
          </a:xfrm>
          <a:prstGeom prst="rect">
            <a:avLst/>
          </a:prstGeom>
        </p:spPr>
      </p:pic>
    </p:spTree>
    <p:extLst>
      <p:ext uri="{BB962C8B-B14F-4D97-AF65-F5344CB8AC3E}">
        <p14:creationId xmlns:p14="http://schemas.microsoft.com/office/powerpoint/2010/main" val="305573181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03230" y="-414217"/>
            <a:ext cx="5884333" cy="1827428"/>
          </a:xfrm>
        </p:spPr>
        <p:txBody>
          <a:bodyPr>
            <a:normAutofit/>
          </a:bodyPr>
          <a:lstStyle/>
          <a:p>
            <a:r>
              <a:rPr lang="en-US" sz="3600" b="1" dirty="0" smtClean="0"/>
              <a:t>Specimen preparation</a:t>
            </a:r>
            <a:endParaRPr lang="en-US" sz="3600" b="1" dirty="0"/>
          </a:p>
        </p:txBody>
      </p:sp>
      <p:pic>
        <p:nvPicPr>
          <p:cNvPr id="7" name="Picture 9" descr="BMOC 05-0818-001_Dermatophagoides_evansi"/>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24271" y="2904329"/>
            <a:ext cx="3109506" cy="4280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770381" y="1023525"/>
            <a:ext cx="5334000" cy="646331"/>
          </a:xfrm>
          <a:prstGeom prst="rect">
            <a:avLst/>
          </a:prstGeom>
          <a:solidFill>
            <a:schemeClr val="bg1">
              <a:alpha val="67000"/>
            </a:schemeClr>
          </a:solidFill>
        </p:spPr>
        <p:txBody>
          <a:bodyPr wrap="square" rtlCol="0">
            <a:spAutoFit/>
          </a:bodyPr>
          <a:lstStyle/>
          <a:p>
            <a:r>
              <a:rPr lang="en-US" b="1" dirty="0" smtClean="0"/>
              <a:t>Clearing</a:t>
            </a:r>
            <a:r>
              <a:rPr lang="en-US" dirty="0" smtClean="0"/>
              <a:t> in Nesbitt’s fluid: 1-2 days at RT </a:t>
            </a:r>
            <a:r>
              <a:rPr lang="en-US" b="1" dirty="0" smtClean="0"/>
              <a:t>or </a:t>
            </a:r>
            <a:r>
              <a:rPr lang="en-US" dirty="0" smtClean="0"/>
              <a:t>heating at nearly boiling temperature </a:t>
            </a:r>
            <a:r>
              <a:rPr lang="en-US" dirty="0"/>
              <a:t>for 2-3 </a:t>
            </a:r>
            <a:r>
              <a:rPr lang="en-US" dirty="0" err="1" smtClean="0"/>
              <a:t>mins</a:t>
            </a:r>
            <a:endParaRPr lang="en-US" dirty="0"/>
          </a:p>
        </p:txBody>
      </p:sp>
      <p:sp>
        <p:nvSpPr>
          <p:cNvPr id="10" name="TextBox 9"/>
          <p:cNvSpPr txBox="1"/>
          <p:nvPr/>
        </p:nvSpPr>
        <p:spPr>
          <a:xfrm>
            <a:off x="7122114" y="2528833"/>
            <a:ext cx="824089" cy="369332"/>
          </a:xfrm>
          <a:prstGeom prst="rect">
            <a:avLst/>
          </a:prstGeom>
          <a:solidFill>
            <a:schemeClr val="bg1">
              <a:alpha val="67000"/>
            </a:schemeClr>
          </a:solidFill>
        </p:spPr>
        <p:txBody>
          <a:bodyPr wrap="square" rtlCol="0">
            <a:spAutoFit/>
          </a:bodyPr>
          <a:lstStyle/>
          <a:p>
            <a:r>
              <a:rPr lang="en-US" dirty="0" smtClean="0">
                <a:solidFill>
                  <a:srgbClr val="0000FF"/>
                </a:solidFill>
              </a:rPr>
              <a:t>after</a:t>
            </a:r>
            <a:endParaRPr lang="en-US" dirty="0">
              <a:solidFill>
                <a:srgbClr val="0000FF"/>
              </a:solidFill>
            </a:endParaRPr>
          </a:p>
        </p:txBody>
      </p:sp>
      <p:grpSp>
        <p:nvGrpSpPr>
          <p:cNvPr id="42" name="Group 41"/>
          <p:cNvGrpSpPr/>
          <p:nvPr/>
        </p:nvGrpSpPr>
        <p:grpSpPr>
          <a:xfrm>
            <a:off x="1185526" y="2532759"/>
            <a:ext cx="4803421" cy="4652343"/>
            <a:chOff x="958383" y="2334092"/>
            <a:chExt cx="4803421" cy="4652343"/>
          </a:xfrm>
        </p:grpSpPr>
        <p:pic>
          <p:nvPicPr>
            <p:cNvPr id="4" name="Picture 3" descr="Dermatophagoides_farinae_f_BMOC_08-0912_026.tif"/>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35000"/>
                      </a14:imgEffect>
                    </a14:imgLayer>
                  </a14:imgProps>
                </a:ext>
                <a:ext uri="{28A0092B-C50C-407E-A947-70E740481C1C}">
                  <a14:useLocalDpi xmlns:a14="http://schemas.microsoft.com/office/drawing/2010/main"/>
                </a:ext>
              </a:extLst>
            </a:blip>
            <a:stretch>
              <a:fillRect/>
            </a:stretch>
          </p:blipFill>
          <p:spPr>
            <a:xfrm>
              <a:off x="2921000" y="2710768"/>
              <a:ext cx="2840804" cy="4275667"/>
            </a:xfrm>
            <a:prstGeom prst="rect">
              <a:avLst/>
            </a:prstGeom>
          </p:spPr>
        </p:pic>
        <p:sp>
          <p:nvSpPr>
            <p:cNvPr id="9" name="TextBox 8"/>
            <p:cNvSpPr txBox="1"/>
            <p:nvPr/>
          </p:nvSpPr>
          <p:spPr>
            <a:xfrm>
              <a:off x="3903087" y="2334092"/>
              <a:ext cx="824089" cy="369332"/>
            </a:xfrm>
            <a:prstGeom prst="rect">
              <a:avLst/>
            </a:prstGeom>
            <a:solidFill>
              <a:schemeClr val="bg1">
                <a:alpha val="67000"/>
              </a:schemeClr>
            </a:solidFill>
          </p:spPr>
          <p:txBody>
            <a:bodyPr wrap="square" rtlCol="0">
              <a:spAutoFit/>
            </a:bodyPr>
            <a:lstStyle/>
            <a:p>
              <a:r>
                <a:rPr lang="en-US" dirty="0" smtClean="0">
                  <a:solidFill>
                    <a:srgbClr val="0000FF"/>
                  </a:solidFill>
                </a:rPr>
                <a:t>before</a:t>
              </a:r>
              <a:endParaRPr lang="en-US" dirty="0">
                <a:solidFill>
                  <a:srgbClr val="0000FF"/>
                </a:solidFill>
              </a:endParaRPr>
            </a:p>
          </p:txBody>
        </p:sp>
        <p:sp>
          <p:nvSpPr>
            <p:cNvPr id="13" name="TextBox 12"/>
            <p:cNvSpPr txBox="1"/>
            <p:nvPr/>
          </p:nvSpPr>
          <p:spPr>
            <a:xfrm>
              <a:off x="1045870" y="6290001"/>
              <a:ext cx="1772357" cy="369332"/>
            </a:xfrm>
            <a:prstGeom prst="rect">
              <a:avLst/>
            </a:prstGeom>
            <a:solidFill>
              <a:schemeClr val="bg1">
                <a:alpha val="67000"/>
              </a:schemeClr>
            </a:solidFill>
          </p:spPr>
          <p:txBody>
            <a:bodyPr wrap="square" rtlCol="0">
              <a:spAutoFit/>
            </a:bodyPr>
            <a:lstStyle/>
            <a:p>
              <a:r>
                <a:rPr lang="en-US" dirty="0" smtClean="0"/>
                <a:t>Guanine crystals</a:t>
              </a:r>
              <a:endParaRPr lang="en-US" dirty="0"/>
            </a:p>
          </p:txBody>
        </p:sp>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rightnessContrast bright="-4000" contrast="26000"/>
                      </a14:imgEffect>
                    </a14:imgLayer>
                  </a14:imgProps>
                </a:ext>
                <a:ext uri="{28A0092B-C50C-407E-A947-70E740481C1C}">
                  <a14:useLocalDpi xmlns:a14="http://schemas.microsoft.com/office/drawing/2010/main"/>
                </a:ext>
              </a:extLst>
            </a:blip>
            <a:stretch>
              <a:fillRect/>
            </a:stretch>
          </p:blipFill>
          <p:spPr>
            <a:xfrm>
              <a:off x="958383" y="3890104"/>
              <a:ext cx="2243666" cy="2262057"/>
            </a:xfrm>
            <a:prstGeom prst="rect">
              <a:avLst/>
            </a:prstGeom>
          </p:spPr>
        </p:pic>
        <p:cxnSp>
          <p:nvCxnSpPr>
            <p:cNvPr id="12" name="Прямая со стрелкой 22"/>
            <p:cNvCxnSpPr>
              <a:cxnSpLocks noChangeShapeType="1"/>
            </p:cNvCxnSpPr>
            <p:nvPr/>
          </p:nvCxnSpPr>
          <p:spPr bwMode="auto">
            <a:xfrm>
              <a:off x="1679461" y="3743702"/>
              <a:ext cx="313268" cy="1233335"/>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14" name="TextBox 13"/>
            <p:cNvSpPr txBox="1"/>
            <p:nvPr/>
          </p:nvSpPr>
          <p:spPr>
            <a:xfrm>
              <a:off x="1195451" y="3382641"/>
              <a:ext cx="1594556" cy="369332"/>
            </a:xfrm>
            <a:prstGeom prst="rect">
              <a:avLst/>
            </a:prstGeom>
            <a:solidFill>
              <a:schemeClr val="bg1">
                <a:alpha val="67000"/>
              </a:schemeClr>
            </a:solidFill>
          </p:spPr>
          <p:txBody>
            <a:bodyPr wrap="square" rtlCol="0">
              <a:spAutoFit/>
            </a:bodyPr>
            <a:lstStyle/>
            <a:p>
              <a:r>
                <a:rPr lang="en-US" dirty="0" smtClean="0"/>
                <a:t>Gut contents</a:t>
              </a:r>
              <a:endParaRPr lang="en-US" dirty="0"/>
            </a:p>
          </p:txBody>
        </p:sp>
        <p:cxnSp>
          <p:nvCxnSpPr>
            <p:cNvPr id="21" name="Прямая со стрелкой 22"/>
            <p:cNvCxnSpPr>
              <a:cxnSpLocks noChangeShapeType="1"/>
            </p:cNvCxnSpPr>
            <p:nvPr/>
          </p:nvCxnSpPr>
          <p:spPr bwMode="auto">
            <a:xfrm flipV="1">
              <a:off x="2075982" y="5956206"/>
              <a:ext cx="148168" cy="398327"/>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29" name="Rectangle 28"/>
            <p:cNvSpPr/>
            <p:nvPr/>
          </p:nvSpPr>
          <p:spPr>
            <a:xfrm>
              <a:off x="4222563" y="5174570"/>
              <a:ext cx="504613" cy="52019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32" name="Straight Connector 31"/>
            <p:cNvCxnSpPr/>
            <p:nvPr/>
          </p:nvCxnSpPr>
          <p:spPr>
            <a:xfrm flipH="1" flipV="1">
              <a:off x="3159714" y="3890104"/>
              <a:ext cx="1062850" cy="1284466"/>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3159714" y="5694768"/>
              <a:ext cx="1062850" cy="457393"/>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grpSp>
      <p:pic>
        <p:nvPicPr>
          <p:cNvPr id="41" name="Picture 40" descr="DSC02731.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0" y="-627929"/>
            <a:ext cx="3429192" cy="4209133"/>
          </a:xfrm>
          <a:prstGeom prst="rect">
            <a:avLst/>
          </a:prstGeom>
        </p:spPr>
      </p:pic>
      <p:cxnSp>
        <p:nvCxnSpPr>
          <p:cNvPr id="44" name="Прямая со стрелкой 22"/>
          <p:cNvCxnSpPr>
            <a:cxnSpLocks noChangeShapeType="1"/>
            <a:stCxn id="47" idx="1"/>
          </p:cNvCxnSpPr>
          <p:nvPr/>
        </p:nvCxnSpPr>
        <p:spPr bwMode="auto">
          <a:xfrm flipH="1">
            <a:off x="1623444" y="2170462"/>
            <a:ext cx="2146936" cy="727704"/>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47" name="TextBox 46"/>
          <p:cNvSpPr txBox="1"/>
          <p:nvPr/>
        </p:nvSpPr>
        <p:spPr>
          <a:xfrm>
            <a:off x="3770380" y="2016573"/>
            <a:ext cx="5334001" cy="307777"/>
          </a:xfrm>
          <a:prstGeom prst="rect">
            <a:avLst/>
          </a:prstGeom>
          <a:solidFill>
            <a:schemeClr val="bg1">
              <a:alpha val="67000"/>
            </a:schemeClr>
          </a:solidFill>
        </p:spPr>
        <p:txBody>
          <a:bodyPr wrap="square" rtlCol="0">
            <a:spAutoFit/>
          </a:bodyPr>
          <a:lstStyle/>
          <a:p>
            <a:r>
              <a:rPr lang="en-US" sz="1400" dirty="0" smtClean="0">
                <a:solidFill>
                  <a:schemeClr val="bg1">
                    <a:lumMod val="50000"/>
                  </a:schemeClr>
                </a:solidFill>
              </a:rPr>
              <a:t>specimens are cleared in 3-depression spot plates using Nesbitt’s </a:t>
            </a:r>
            <a:r>
              <a:rPr lang="en-US" sz="1400" dirty="0">
                <a:solidFill>
                  <a:schemeClr val="bg1">
                    <a:lumMod val="50000"/>
                  </a:schemeClr>
                </a:solidFill>
              </a:rPr>
              <a:t>fluid </a:t>
            </a:r>
          </a:p>
        </p:txBody>
      </p:sp>
      <p:sp>
        <p:nvSpPr>
          <p:cNvPr id="22" name="Rectangle 21"/>
          <p:cNvSpPr>
            <a:spLocks noChangeArrowheads="1"/>
          </p:cNvSpPr>
          <p:nvPr/>
        </p:nvSpPr>
        <p:spPr bwMode="auto">
          <a:xfrm>
            <a:off x="9250363" y="1653371"/>
            <a:ext cx="3771370" cy="138499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buFont typeface="Symbol" charset="0"/>
              <a:buNone/>
            </a:pPr>
            <a:r>
              <a:rPr lang="en-US" sz="1400" dirty="0" smtClean="0"/>
              <a:t>Before mounting specimen should be cleared to remove guanine crystals (metabolic products) and optically dense  gut contents. </a:t>
            </a:r>
          </a:p>
          <a:p>
            <a:pPr eaLnBrk="0" hangingPunct="0">
              <a:buFont typeface="Symbol" charset="0"/>
              <a:buNone/>
            </a:pPr>
            <a:endParaRPr lang="en-US" sz="1400" dirty="0" smtClean="0"/>
          </a:p>
          <a:p>
            <a:pPr eaLnBrk="0" hangingPunct="0">
              <a:buFont typeface="Symbol" charset="0"/>
              <a:buNone/>
            </a:pPr>
            <a:r>
              <a:rPr lang="en-US" sz="1400" dirty="0" smtClean="0"/>
              <a:t>This screen shows the process of mite clearing using Nesbit fluid and 3-depression spot plates. </a:t>
            </a:r>
          </a:p>
        </p:txBody>
      </p:sp>
    </p:spTree>
    <p:extLst>
      <p:ext uri="{BB962C8B-B14F-4D97-AF65-F5344CB8AC3E}">
        <p14:creationId xmlns:p14="http://schemas.microsoft.com/office/powerpoint/2010/main" val="411095677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itle 1"/>
          <p:cNvSpPr>
            <a:spLocks noGrp="1"/>
          </p:cNvSpPr>
          <p:nvPr>
            <p:ph type="ctrTitle"/>
          </p:nvPr>
        </p:nvSpPr>
        <p:spPr>
          <a:xfrm>
            <a:off x="167872" y="-309494"/>
            <a:ext cx="8770525" cy="1164627"/>
          </a:xfrm>
        </p:spPr>
        <p:txBody>
          <a:bodyPr>
            <a:normAutofit/>
          </a:bodyPr>
          <a:lstStyle/>
          <a:p>
            <a:r>
              <a:rPr lang="en-US" sz="3600" b="1" dirty="0"/>
              <a:t>Specimen </a:t>
            </a:r>
            <a:r>
              <a:rPr lang="en-US" sz="3600" b="1" dirty="0" smtClean="0"/>
              <a:t>preparation: Microscopic slide</a:t>
            </a:r>
            <a:endParaRPr lang="en-US" sz="3600" b="1" dirty="0"/>
          </a:p>
        </p:txBody>
      </p:sp>
      <p:pic>
        <p:nvPicPr>
          <p:cNvPr id="6" name="Picture 5" descr="Img1.ti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83" y="2219930"/>
            <a:ext cx="9144000" cy="3122043"/>
          </a:xfrm>
          <a:prstGeom prst="rect">
            <a:avLst/>
          </a:prstGeom>
        </p:spPr>
      </p:pic>
      <p:cxnSp>
        <p:nvCxnSpPr>
          <p:cNvPr id="10" name="Прямая со стрелкой 22"/>
          <p:cNvCxnSpPr>
            <a:cxnSpLocks noChangeShapeType="1"/>
          </p:cNvCxnSpPr>
          <p:nvPr/>
        </p:nvCxnSpPr>
        <p:spPr bwMode="auto">
          <a:xfrm flipH="1">
            <a:off x="4567720" y="1573599"/>
            <a:ext cx="423330" cy="1088646"/>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11" name="TextBox 10"/>
          <p:cNvSpPr txBox="1"/>
          <p:nvPr/>
        </p:nvSpPr>
        <p:spPr>
          <a:xfrm>
            <a:off x="4406258" y="1204267"/>
            <a:ext cx="3036258" cy="369332"/>
          </a:xfrm>
          <a:prstGeom prst="rect">
            <a:avLst/>
          </a:prstGeom>
          <a:solidFill>
            <a:schemeClr val="bg1">
              <a:alpha val="67000"/>
            </a:schemeClr>
          </a:solidFill>
        </p:spPr>
        <p:txBody>
          <a:bodyPr wrap="none" rtlCol="0">
            <a:spAutoFit/>
          </a:bodyPr>
          <a:lstStyle/>
          <a:p>
            <a:r>
              <a:rPr lang="en-US" b="1" dirty="0" smtClean="0"/>
              <a:t>insulating varnish </a:t>
            </a:r>
            <a:r>
              <a:rPr lang="en-US" dirty="0" smtClean="0"/>
              <a:t>(two layers)</a:t>
            </a:r>
            <a:endParaRPr lang="en-US" dirty="0"/>
          </a:p>
        </p:txBody>
      </p:sp>
      <p:cxnSp>
        <p:nvCxnSpPr>
          <p:cNvPr id="12" name="Прямая со стрелкой 22"/>
          <p:cNvCxnSpPr>
            <a:cxnSpLocks noChangeShapeType="1"/>
          </p:cNvCxnSpPr>
          <p:nvPr/>
        </p:nvCxnSpPr>
        <p:spPr bwMode="auto">
          <a:xfrm flipV="1">
            <a:off x="3645791" y="3902639"/>
            <a:ext cx="804334" cy="1674454"/>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17" name="TextBox 16"/>
          <p:cNvSpPr txBox="1"/>
          <p:nvPr/>
        </p:nvSpPr>
        <p:spPr>
          <a:xfrm>
            <a:off x="2678710" y="5577092"/>
            <a:ext cx="3441229" cy="369332"/>
          </a:xfrm>
          <a:prstGeom prst="rect">
            <a:avLst/>
          </a:prstGeom>
          <a:solidFill>
            <a:schemeClr val="bg1">
              <a:alpha val="67000"/>
            </a:schemeClr>
          </a:solidFill>
        </p:spPr>
        <p:txBody>
          <a:bodyPr wrap="none" rtlCol="0">
            <a:spAutoFit/>
          </a:bodyPr>
          <a:lstStyle/>
          <a:p>
            <a:r>
              <a:rPr lang="en-US" dirty="0" smtClean="0"/>
              <a:t> mite specimen (in </a:t>
            </a:r>
            <a:r>
              <a:rPr lang="en-US" dirty="0" err="1" smtClean="0"/>
              <a:t>Hoyes</a:t>
            </a:r>
            <a:r>
              <a:rPr lang="en-US" dirty="0" smtClean="0"/>
              <a:t> medium)</a:t>
            </a:r>
            <a:endParaRPr lang="en-US" dirty="0"/>
          </a:p>
        </p:txBody>
      </p:sp>
      <p:cxnSp>
        <p:nvCxnSpPr>
          <p:cNvPr id="19" name="Прямая со стрелкой 22"/>
          <p:cNvCxnSpPr>
            <a:cxnSpLocks noChangeShapeType="1"/>
            <a:stCxn id="21" idx="2"/>
          </p:cNvCxnSpPr>
          <p:nvPr/>
        </p:nvCxnSpPr>
        <p:spPr bwMode="auto">
          <a:xfrm>
            <a:off x="3544986" y="1700068"/>
            <a:ext cx="492768" cy="1933996"/>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21" name="TextBox 20"/>
          <p:cNvSpPr txBox="1"/>
          <p:nvPr/>
        </p:nvSpPr>
        <p:spPr>
          <a:xfrm>
            <a:off x="2926868" y="1330736"/>
            <a:ext cx="1236236" cy="369332"/>
          </a:xfrm>
          <a:prstGeom prst="rect">
            <a:avLst/>
          </a:prstGeom>
          <a:solidFill>
            <a:schemeClr val="bg1">
              <a:alpha val="67000"/>
            </a:schemeClr>
          </a:solidFill>
        </p:spPr>
        <p:txBody>
          <a:bodyPr wrap="none" rtlCol="0">
            <a:spAutoFit/>
          </a:bodyPr>
          <a:lstStyle/>
          <a:p>
            <a:r>
              <a:rPr lang="en-US" dirty="0" smtClean="0"/>
              <a:t>Cover glass</a:t>
            </a:r>
            <a:endParaRPr lang="en-US" dirty="0"/>
          </a:p>
        </p:txBody>
      </p:sp>
      <p:cxnSp>
        <p:nvCxnSpPr>
          <p:cNvPr id="22" name="Прямая со стрелкой 22"/>
          <p:cNvCxnSpPr>
            <a:cxnSpLocks noChangeShapeType="1"/>
          </p:cNvCxnSpPr>
          <p:nvPr/>
        </p:nvCxnSpPr>
        <p:spPr bwMode="auto">
          <a:xfrm flipH="1" flipV="1">
            <a:off x="6025865" y="4984426"/>
            <a:ext cx="555036" cy="1298222"/>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27" name="TextBox 26"/>
          <p:cNvSpPr txBox="1"/>
          <p:nvPr/>
        </p:nvSpPr>
        <p:spPr>
          <a:xfrm>
            <a:off x="6580901" y="6097982"/>
            <a:ext cx="617026" cy="369332"/>
          </a:xfrm>
          <a:prstGeom prst="rect">
            <a:avLst/>
          </a:prstGeom>
          <a:solidFill>
            <a:schemeClr val="bg1">
              <a:alpha val="67000"/>
            </a:schemeClr>
          </a:solidFill>
        </p:spPr>
        <p:txBody>
          <a:bodyPr wrap="none" rtlCol="0">
            <a:spAutoFit/>
          </a:bodyPr>
          <a:lstStyle/>
          <a:p>
            <a:r>
              <a:rPr lang="en-US" dirty="0" smtClean="0"/>
              <a:t>slide</a:t>
            </a:r>
            <a:endParaRPr lang="en-US" dirty="0"/>
          </a:p>
        </p:txBody>
      </p:sp>
      <p:cxnSp>
        <p:nvCxnSpPr>
          <p:cNvPr id="28" name="Прямая со стрелкой 22"/>
          <p:cNvCxnSpPr>
            <a:cxnSpLocks noChangeShapeType="1"/>
          </p:cNvCxnSpPr>
          <p:nvPr/>
        </p:nvCxnSpPr>
        <p:spPr bwMode="auto">
          <a:xfrm flipH="1">
            <a:off x="7880658" y="1204267"/>
            <a:ext cx="111355" cy="1319955"/>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32" name="TextBox 31"/>
          <p:cNvSpPr txBox="1"/>
          <p:nvPr/>
        </p:nvSpPr>
        <p:spPr>
          <a:xfrm>
            <a:off x="7000559" y="659802"/>
            <a:ext cx="2278822" cy="646331"/>
          </a:xfrm>
          <a:prstGeom prst="rect">
            <a:avLst/>
          </a:prstGeom>
          <a:solidFill>
            <a:schemeClr val="bg1">
              <a:alpha val="67000"/>
            </a:schemeClr>
          </a:solidFill>
        </p:spPr>
        <p:txBody>
          <a:bodyPr wrap="square" rtlCol="0">
            <a:spAutoFit/>
          </a:bodyPr>
          <a:lstStyle/>
          <a:p>
            <a:r>
              <a:rPr lang="en-US" b="1" dirty="0" smtClean="0"/>
              <a:t>Id label </a:t>
            </a:r>
            <a:r>
              <a:rPr lang="en-US" dirty="0" smtClean="0"/>
              <a:t>(red border indicates a </a:t>
            </a:r>
            <a:r>
              <a:rPr lang="en-US" dirty="0" err="1" smtClean="0"/>
              <a:t>holotype</a:t>
            </a:r>
            <a:r>
              <a:rPr lang="en-US" dirty="0" smtClean="0"/>
              <a:t>)</a:t>
            </a:r>
            <a:endParaRPr lang="en-US" dirty="0"/>
          </a:p>
        </p:txBody>
      </p:sp>
      <p:sp>
        <p:nvSpPr>
          <p:cNvPr id="33" name="TextBox 32"/>
          <p:cNvSpPr txBox="1"/>
          <p:nvPr/>
        </p:nvSpPr>
        <p:spPr>
          <a:xfrm>
            <a:off x="193272" y="1101950"/>
            <a:ext cx="1454283" cy="369332"/>
          </a:xfrm>
          <a:prstGeom prst="rect">
            <a:avLst/>
          </a:prstGeom>
          <a:solidFill>
            <a:schemeClr val="bg1">
              <a:alpha val="67000"/>
            </a:schemeClr>
          </a:solidFill>
        </p:spPr>
        <p:txBody>
          <a:bodyPr wrap="square" rtlCol="0">
            <a:spAutoFit/>
          </a:bodyPr>
          <a:lstStyle/>
          <a:p>
            <a:r>
              <a:rPr lang="en-US" b="1" dirty="0" smtClean="0"/>
              <a:t>locality label</a:t>
            </a:r>
            <a:endParaRPr lang="en-US" dirty="0"/>
          </a:p>
        </p:txBody>
      </p:sp>
      <p:cxnSp>
        <p:nvCxnSpPr>
          <p:cNvPr id="34" name="Прямая со стрелкой 22"/>
          <p:cNvCxnSpPr>
            <a:cxnSpLocks noChangeShapeType="1"/>
          </p:cNvCxnSpPr>
          <p:nvPr/>
        </p:nvCxnSpPr>
        <p:spPr bwMode="auto">
          <a:xfrm flipH="1">
            <a:off x="8132184" y="1819755"/>
            <a:ext cx="227658" cy="812819"/>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37" name="TextBox 36"/>
          <p:cNvSpPr txBox="1"/>
          <p:nvPr/>
        </p:nvSpPr>
        <p:spPr>
          <a:xfrm>
            <a:off x="8132184" y="1444741"/>
            <a:ext cx="761747" cy="369332"/>
          </a:xfrm>
          <a:prstGeom prst="rect">
            <a:avLst/>
          </a:prstGeom>
          <a:solidFill>
            <a:schemeClr val="bg1">
              <a:alpha val="67000"/>
            </a:schemeClr>
          </a:solidFill>
        </p:spPr>
        <p:txBody>
          <a:bodyPr wrap="none" rtlCol="0">
            <a:spAutoFit/>
          </a:bodyPr>
          <a:lstStyle/>
          <a:p>
            <a:r>
              <a:rPr lang="en-US" dirty="0" smtClean="0"/>
              <a:t>family</a:t>
            </a:r>
            <a:endParaRPr lang="en-US" dirty="0"/>
          </a:p>
        </p:txBody>
      </p:sp>
      <p:cxnSp>
        <p:nvCxnSpPr>
          <p:cNvPr id="38" name="Прямая со стрелкой 22"/>
          <p:cNvCxnSpPr>
            <a:cxnSpLocks noChangeShapeType="1"/>
          </p:cNvCxnSpPr>
          <p:nvPr/>
        </p:nvCxnSpPr>
        <p:spPr bwMode="auto">
          <a:xfrm flipH="1" flipV="1">
            <a:off x="8284586" y="2952426"/>
            <a:ext cx="356538" cy="304859"/>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42" name="TextBox 41"/>
          <p:cNvSpPr txBox="1"/>
          <p:nvPr/>
        </p:nvSpPr>
        <p:spPr>
          <a:xfrm>
            <a:off x="8132184" y="3257285"/>
            <a:ext cx="1108679" cy="369332"/>
          </a:xfrm>
          <a:prstGeom prst="rect">
            <a:avLst/>
          </a:prstGeom>
          <a:solidFill>
            <a:schemeClr val="bg1">
              <a:alpha val="67000"/>
            </a:schemeClr>
          </a:solidFill>
        </p:spPr>
        <p:txBody>
          <a:bodyPr wrap="square" rtlCol="0">
            <a:spAutoFit/>
          </a:bodyPr>
          <a:lstStyle/>
          <a:p>
            <a:r>
              <a:rPr lang="en-US" dirty="0" smtClean="0"/>
              <a:t>Sex/stage</a:t>
            </a:r>
            <a:endParaRPr lang="en-US" dirty="0"/>
          </a:p>
        </p:txBody>
      </p:sp>
      <p:cxnSp>
        <p:nvCxnSpPr>
          <p:cNvPr id="44" name="Прямая со стрелкой 22"/>
          <p:cNvCxnSpPr>
            <a:cxnSpLocks noChangeShapeType="1"/>
            <a:stCxn id="46" idx="2"/>
          </p:cNvCxnSpPr>
          <p:nvPr/>
        </p:nvCxnSpPr>
        <p:spPr bwMode="auto">
          <a:xfrm>
            <a:off x="6428452" y="2219930"/>
            <a:ext cx="806265" cy="881826"/>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46" name="TextBox 45"/>
          <p:cNvSpPr txBox="1"/>
          <p:nvPr/>
        </p:nvSpPr>
        <p:spPr>
          <a:xfrm>
            <a:off x="5457557" y="1573599"/>
            <a:ext cx="1941790" cy="646331"/>
          </a:xfrm>
          <a:prstGeom prst="rect">
            <a:avLst/>
          </a:prstGeom>
          <a:solidFill>
            <a:schemeClr val="bg1">
              <a:alpha val="67000"/>
            </a:schemeClr>
          </a:solidFill>
        </p:spPr>
        <p:txBody>
          <a:bodyPr wrap="square" rtlCol="0">
            <a:spAutoFit/>
          </a:bodyPr>
          <a:lstStyle/>
          <a:p>
            <a:r>
              <a:rPr lang="en-US" dirty="0" smtClean="0"/>
              <a:t>Binomial name, author, and year</a:t>
            </a:r>
            <a:endParaRPr lang="en-US" dirty="0"/>
          </a:p>
        </p:txBody>
      </p:sp>
      <p:cxnSp>
        <p:nvCxnSpPr>
          <p:cNvPr id="47" name="Прямая со стрелкой 22"/>
          <p:cNvCxnSpPr>
            <a:cxnSpLocks noChangeShapeType="1"/>
          </p:cNvCxnSpPr>
          <p:nvPr/>
        </p:nvCxnSpPr>
        <p:spPr bwMode="auto">
          <a:xfrm flipH="1" flipV="1">
            <a:off x="6731413" y="4856442"/>
            <a:ext cx="376304" cy="720650"/>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51" name="TextBox 50"/>
          <p:cNvSpPr txBox="1"/>
          <p:nvPr/>
        </p:nvSpPr>
        <p:spPr>
          <a:xfrm>
            <a:off x="6752798" y="5563641"/>
            <a:ext cx="963838" cy="369332"/>
          </a:xfrm>
          <a:prstGeom prst="rect">
            <a:avLst/>
          </a:prstGeom>
          <a:solidFill>
            <a:schemeClr val="bg1">
              <a:alpha val="67000"/>
            </a:schemeClr>
          </a:solidFill>
        </p:spPr>
        <p:txBody>
          <a:bodyPr wrap="none" rtlCol="0">
            <a:spAutoFit/>
          </a:bodyPr>
          <a:lstStyle/>
          <a:p>
            <a:r>
              <a:rPr lang="en-US" dirty="0" smtClean="0"/>
              <a:t>medium</a:t>
            </a:r>
            <a:endParaRPr lang="en-US" dirty="0"/>
          </a:p>
        </p:txBody>
      </p:sp>
      <p:cxnSp>
        <p:nvCxnSpPr>
          <p:cNvPr id="52" name="Прямая со стрелкой 22"/>
          <p:cNvCxnSpPr>
            <a:cxnSpLocks noChangeShapeType="1"/>
          </p:cNvCxnSpPr>
          <p:nvPr/>
        </p:nvCxnSpPr>
        <p:spPr bwMode="auto">
          <a:xfrm flipH="1" flipV="1">
            <a:off x="7494947" y="4648517"/>
            <a:ext cx="497066" cy="1041464"/>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54" name="TextBox 53"/>
          <p:cNvSpPr txBox="1"/>
          <p:nvPr/>
        </p:nvSpPr>
        <p:spPr>
          <a:xfrm>
            <a:off x="7757243" y="5680573"/>
            <a:ext cx="1343449" cy="369332"/>
          </a:xfrm>
          <a:prstGeom prst="rect">
            <a:avLst/>
          </a:prstGeom>
          <a:solidFill>
            <a:schemeClr val="bg1">
              <a:alpha val="67000"/>
            </a:schemeClr>
          </a:solidFill>
        </p:spPr>
        <p:txBody>
          <a:bodyPr wrap="none" rtlCol="0">
            <a:spAutoFit/>
          </a:bodyPr>
          <a:lstStyle/>
          <a:p>
            <a:r>
              <a:rPr lang="en-US" dirty="0" smtClean="0"/>
              <a:t>type [if any]</a:t>
            </a:r>
            <a:endParaRPr lang="en-US" dirty="0"/>
          </a:p>
        </p:txBody>
      </p:sp>
      <p:cxnSp>
        <p:nvCxnSpPr>
          <p:cNvPr id="55" name="Прямая со стрелкой 22"/>
          <p:cNvCxnSpPr>
            <a:cxnSpLocks noChangeShapeType="1"/>
          </p:cNvCxnSpPr>
          <p:nvPr/>
        </p:nvCxnSpPr>
        <p:spPr bwMode="auto">
          <a:xfrm>
            <a:off x="588384" y="1573599"/>
            <a:ext cx="0" cy="899310"/>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59" name="Прямая со стрелкой 22"/>
          <p:cNvCxnSpPr>
            <a:cxnSpLocks noChangeShapeType="1"/>
          </p:cNvCxnSpPr>
          <p:nvPr/>
        </p:nvCxnSpPr>
        <p:spPr bwMode="auto">
          <a:xfrm flipH="1">
            <a:off x="1138717" y="982968"/>
            <a:ext cx="747889" cy="1673574"/>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61" name="TextBox 60"/>
          <p:cNvSpPr txBox="1"/>
          <p:nvPr/>
        </p:nvSpPr>
        <p:spPr>
          <a:xfrm>
            <a:off x="1730585" y="732618"/>
            <a:ext cx="2723823" cy="369332"/>
          </a:xfrm>
          <a:prstGeom prst="rect">
            <a:avLst/>
          </a:prstGeom>
          <a:solidFill>
            <a:schemeClr val="bg1">
              <a:alpha val="67000"/>
            </a:schemeClr>
          </a:solidFill>
        </p:spPr>
        <p:txBody>
          <a:bodyPr wrap="none" rtlCol="0">
            <a:spAutoFit/>
          </a:bodyPr>
          <a:lstStyle/>
          <a:p>
            <a:r>
              <a:rPr lang="en-US" dirty="0" smtClean="0"/>
              <a:t>Collection locality and date</a:t>
            </a:r>
            <a:endParaRPr lang="en-US" dirty="0"/>
          </a:p>
        </p:txBody>
      </p:sp>
      <p:cxnSp>
        <p:nvCxnSpPr>
          <p:cNvPr id="62" name="Прямая со стрелкой 22"/>
          <p:cNvCxnSpPr>
            <a:cxnSpLocks noChangeShapeType="1"/>
          </p:cNvCxnSpPr>
          <p:nvPr/>
        </p:nvCxnSpPr>
        <p:spPr bwMode="auto">
          <a:xfrm flipH="1" flipV="1">
            <a:off x="1028651" y="4119885"/>
            <a:ext cx="110066" cy="1813088"/>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66" name="TextBox 65"/>
          <p:cNvSpPr txBox="1"/>
          <p:nvPr/>
        </p:nvSpPr>
        <p:spPr>
          <a:xfrm>
            <a:off x="-4284" y="5978409"/>
            <a:ext cx="1806223" cy="646331"/>
          </a:xfrm>
          <a:prstGeom prst="rect">
            <a:avLst/>
          </a:prstGeom>
          <a:solidFill>
            <a:schemeClr val="bg1">
              <a:alpha val="67000"/>
            </a:schemeClr>
          </a:solidFill>
        </p:spPr>
        <p:txBody>
          <a:bodyPr wrap="square" rtlCol="0">
            <a:spAutoFit/>
          </a:bodyPr>
          <a:lstStyle/>
          <a:p>
            <a:r>
              <a:rPr lang="en-US" dirty="0" smtClean="0"/>
              <a:t>Collector  and collector number</a:t>
            </a:r>
            <a:endParaRPr lang="en-US" dirty="0"/>
          </a:p>
        </p:txBody>
      </p:sp>
      <p:cxnSp>
        <p:nvCxnSpPr>
          <p:cNvPr id="67" name="Прямая со стрелкой 22"/>
          <p:cNvCxnSpPr>
            <a:cxnSpLocks noChangeShapeType="1"/>
          </p:cNvCxnSpPr>
          <p:nvPr/>
        </p:nvCxnSpPr>
        <p:spPr bwMode="auto">
          <a:xfrm flipH="1" flipV="1">
            <a:off x="1581705" y="4272286"/>
            <a:ext cx="762101" cy="1660687"/>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69" name="TextBox 68"/>
          <p:cNvSpPr txBox="1"/>
          <p:nvPr/>
        </p:nvSpPr>
        <p:spPr>
          <a:xfrm>
            <a:off x="2343806" y="5978409"/>
            <a:ext cx="888059" cy="369332"/>
          </a:xfrm>
          <a:prstGeom prst="rect">
            <a:avLst/>
          </a:prstGeom>
          <a:solidFill>
            <a:schemeClr val="bg1">
              <a:alpha val="67000"/>
            </a:schemeClr>
          </a:solidFill>
        </p:spPr>
        <p:txBody>
          <a:bodyPr wrap="square" rtlCol="0">
            <a:spAutoFit/>
          </a:bodyPr>
          <a:lstStyle/>
          <a:p>
            <a:r>
              <a:rPr lang="en-US" dirty="0" smtClean="0"/>
              <a:t>host</a:t>
            </a:r>
            <a:endParaRPr lang="en-US" dirty="0"/>
          </a:p>
        </p:txBody>
      </p:sp>
      <p:cxnSp>
        <p:nvCxnSpPr>
          <p:cNvPr id="71" name="Прямая со стрелкой 22"/>
          <p:cNvCxnSpPr>
            <a:cxnSpLocks noChangeShapeType="1"/>
          </p:cNvCxnSpPr>
          <p:nvPr/>
        </p:nvCxnSpPr>
        <p:spPr bwMode="auto">
          <a:xfrm flipH="1" flipV="1">
            <a:off x="1388013" y="4984427"/>
            <a:ext cx="650890" cy="1482887"/>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74" name="TextBox 73"/>
          <p:cNvSpPr txBox="1"/>
          <p:nvPr/>
        </p:nvSpPr>
        <p:spPr>
          <a:xfrm>
            <a:off x="2038903" y="6522747"/>
            <a:ext cx="2936993" cy="369332"/>
          </a:xfrm>
          <a:prstGeom prst="rect">
            <a:avLst/>
          </a:prstGeom>
          <a:solidFill>
            <a:schemeClr val="bg1">
              <a:alpha val="67000"/>
            </a:schemeClr>
          </a:solidFill>
        </p:spPr>
        <p:txBody>
          <a:bodyPr wrap="square" rtlCol="0">
            <a:spAutoFit/>
          </a:bodyPr>
          <a:lstStyle/>
          <a:p>
            <a:r>
              <a:rPr lang="en-US" dirty="0" smtClean="0"/>
              <a:t>BMOC number (unique lot id)</a:t>
            </a:r>
            <a:endParaRPr lang="en-US" dirty="0"/>
          </a:p>
        </p:txBody>
      </p:sp>
      <p:sp>
        <p:nvSpPr>
          <p:cNvPr id="35" name="Rectangle 34"/>
          <p:cNvSpPr>
            <a:spLocks noChangeArrowheads="1"/>
          </p:cNvSpPr>
          <p:nvPr/>
        </p:nvSpPr>
        <p:spPr bwMode="auto">
          <a:xfrm>
            <a:off x="9228495" y="1627393"/>
            <a:ext cx="3771370" cy="52322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buFont typeface="Symbol" charset="0"/>
              <a:buNone/>
            </a:pPr>
            <a:r>
              <a:rPr lang="en-US" sz="1400" dirty="0" smtClean="0"/>
              <a:t>Each slide has two layers of insulating varnish, locality and id labels.</a:t>
            </a:r>
          </a:p>
        </p:txBody>
      </p:sp>
    </p:spTree>
    <p:extLst>
      <p:ext uri="{BB962C8B-B14F-4D97-AF65-F5344CB8AC3E}">
        <p14:creationId xmlns:p14="http://schemas.microsoft.com/office/powerpoint/2010/main" val="172571579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DSC_1239.JPG"/>
          <p:cNvPicPr>
            <a:picLocks noChangeAspect="1"/>
          </p:cNvPicPr>
          <p:nvPr/>
        </p:nvPicPr>
        <p:blipFill rotWithShape="1">
          <a:blip r:embed="rId2" cstate="print">
            <a:extLst>
              <a:ext uri="{28A0092B-C50C-407E-A947-70E740481C1C}">
                <a14:useLocalDpi xmlns:a14="http://schemas.microsoft.com/office/drawing/2010/main"/>
              </a:ext>
            </a:extLst>
          </a:blip>
          <a:srcRect l="-32" b="-5813"/>
          <a:stretch/>
        </p:blipFill>
        <p:spPr>
          <a:xfrm>
            <a:off x="-1984248" y="646331"/>
            <a:ext cx="7220128" cy="14288882"/>
          </a:xfrm>
          <a:prstGeom prst="rect">
            <a:avLst/>
          </a:prstGeom>
        </p:spPr>
      </p:pic>
      <p:sp>
        <p:nvSpPr>
          <p:cNvPr id="11" name="Freeform 10"/>
          <p:cNvSpPr/>
          <p:nvPr/>
        </p:nvSpPr>
        <p:spPr>
          <a:xfrm>
            <a:off x="7865954" y="2950745"/>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3" name="Freeform 12"/>
          <p:cNvSpPr/>
          <p:nvPr/>
        </p:nvSpPr>
        <p:spPr>
          <a:xfrm>
            <a:off x="5089789" y="3286217"/>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5" name="Freeform 14"/>
          <p:cNvSpPr/>
          <p:nvPr/>
        </p:nvSpPr>
        <p:spPr>
          <a:xfrm>
            <a:off x="5633460" y="4418448"/>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25" name="TextBox 24"/>
          <p:cNvSpPr txBox="1"/>
          <p:nvPr/>
        </p:nvSpPr>
        <p:spPr>
          <a:xfrm>
            <a:off x="3855562" y="0"/>
            <a:ext cx="1656899" cy="646331"/>
          </a:xfrm>
          <a:prstGeom prst="rect">
            <a:avLst/>
          </a:prstGeom>
          <a:solidFill>
            <a:schemeClr val="bg1">
              <a:alpha val="67000"/>
            </a:schemeClr>
          </a:solidFill>
        </p:spPr>
        <p:txBody>
          <a:bodyPr wrap="none" rtlCol="0">
            <a:spAutoFit/>
          </a:bodyPr>
          <a:lstStyle/>
          <a:p>
            <a:r>
              <a:rPr lang="en-US" sz="3600" b="1" dirty="0">
                <a:latin typeface="+mj-lt"/>
                <a:ea typeface="+mj-ea"/>
                <a:cs typeface="+mj-cs"/>
              </a:rPr>
              <a:t>Camera</a:t>
            </a:r>
          </a:p>
        </p:txBody>
      </p:sp>
      <p:sp>
        <p:nvSpPr>
          <p:cNvPr id="16" name="TextBox 15"/>
          <p:cNvSpPr txBox="1"/>
          <p:nvPr/>
        </p:nvSpPr>
        <p:spPr>
          <a:xfrm>
            <a:off x="5235880" y="683729"/>
            <a:ext cx="3838847" cy="2585323"/>
          </a:xfrm>
          <a:prstGeom prst="rect">
            <a:avLst/>
          </a:prstGeom>
          <a:solidFill>
            <a:schemeClr val="bg1">
              <a:alpha val="67000"/>
            </a:schemeClr>
          </a:solidFill>
        </p:spPr>
        <p:txBody>
          <a:bodyPr wrap="square" rtlCol="0">
            <a:spAutoFit/>
          </a:bodyPr>
          <a:lstStyle/>
          <a:p>
            <a:pPr algn="ctr"/>
            <a:r>
              <a:rPr lang="en-US" dirty="0" smtClean="0"/>
              <a:t>SPOT Flex Digital Camera</a:t>
            </a:r>
          </a:p>
          <a:p>
            <a:pPr marL="285750" indent="-285750">
              <a:buFont typeface="Arial"/>
              <a:buChar char="•"/>
            </a:pPr>
            <a:r>
              <a:rPr lang="en-US" dirty="0" smtClean="0"/>
              <a:t>4.0 megapixel CCD</a:t>
            </a:r>
          </a:p>
          <a:p>
            <a:pPr marL="285750" indent="-285750">
              <a:buFont typeface="Arial"/>
              <a:buChar char="•"/>
            </a:pPr>
            <a:r>
              <a:rPr lang="ro-RO" dirty="0"/>
              <a:t>4-shot </a:t>
            </a:r>
            <a:r>
              <a:rPr lang="ro-RO" dirty="0" smtClean="0"/>
              <a:t>full </a:t>
            </a:r>
            <a:r>
              <a:rPr lang="ro-RO" dirty="0"/>
              <a:t>color </a:t>
            </a:r>
            <a:r>
              <a:rPr lang="ro-RO" dirty="0" smtClean="0"/>
              <a:t>sampling</a:t>
            </a:r>
          </a:p>
          <a:p>
            <a:pPr marL="285750" indent="-285750">
              <a:buFont typeface="Arial"/>
              <a:buChar char="•"/>
            </a:pPr>
            <a:r>
              <a:rPr lang="en-US" dirty="0" smtClean="0"/>
              <a:t>u</a:t>
            </a:r>
            <a:r>
              <a:rPr lang="hu-HU" dirty="0" smtClean="0"/>
              <a:t>p to 64 megapixel resolution with pixel shifting technology</a:t>
            </a:r>
            <a:endParaRPr lang="en-US" dirty="0" smtClean="0"/>
          </a:p>
          <a:p>
            <a:pPr marL="285750" indent="-285750">
              <a:buFont typeface="Arial"/>
              <a:buChar char="•"/>
            </a:pPr>
            <a:r>
              <a:rPr lang="en-US" dirty="0" err="1"/>
              <a:t>Peltier</a:t>
            </a:r>
            <a:r>
              <a:rPr lang="en-US" dirty="0"/>
              <a:t> cooling </a:t>
            </a:r>
            <a:r>
              <a:rPr lang="en-US" dirty="0" smtClean="0"/>
              <a:t>(–</a:t>
            </a:r>
            <a:r>
              <a:rPr lang="en-US" dirty="0"/>
              <a:t>20°</a:t>
            </a:r>
            <a:r>
              <a:rPr lang="en-US" dirty="0" smtClean="0"/>
              <a:t>C)</a:t>
            </a:r>
          </a:p>
          <a:p>
            <a:pPr marL="285750" indent="-285750">
              <a:buFont typeface="Arial"/>
              <a:buChar char="•"/>
            </a:pPr>
            <a:r>
              <a:rPr lang="de-DE" dirty="0" err="1"/>
              <a:t>FireWire</a:t>
            </a:r>
            <a:r>
              <a:rPr lang="de-DE" dirty="0"/>
              <a:t> 1394a </a:t>
            </a:r>
            <a:r>
              <a:rPr lang="en-US" dirty="0" smtClean="0"/>
              <a:t>connection</a:t>
            </a:r>
          </a:p>
          <a:p>
            <a:pPr marL="285750" indent="-285750">
              <a:buFont typeface="Arial"/>
              <a:buChar char="•"/>
            </a:pPr>
            <a:r>
              <a:rPr lang="en-US" dirty="0" smtClean="0"/>
              <a:t>high-resolution preview on a computer monitor </a:t>
            </a:r>
            <a:endParaRPr lang="en-US" dirty="0"/>
          </a:p>
        </p:txBody>
      </p:sp>
    </p:spTree>
    <p:extLst>
      <p:ext uri="{BB962C8B-B14F-4D97-AF65-F5344CB8AC3E}">
        <p14:creationId xmlns:p14="http://schemas.microsoft.com/office/powerpoint/2010/main" val="22359121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6400" y="-517740"/>
            <a:ext cx="9834880" cy="2209746"/>
          </a:xfrm>
          <a:prstGeom prst="curvedLeftArrow">
            <a:avLst>
              <a:gd name="adj1" fmla="val 0"/>
              <a:gd name="adj2" fmla="val 50000"/>
              <a:gd name="adj3" fmla="val 25000"/>
            </a:avLst>
          </a:prstGeom>
        </p:spPr>
        <p:txBody>
          <a:bodyPr>
            <a:normAutofit/>
          </a:bodyPr>
          <a:lstStyle/>
          <a:p>
            <a:r>
              <a:rPr lang="en-US" sz="3600" b="1" dirty="0" smtClean="0"/>
              <a:t>Museums and  biodiversity</a:t>
            </a:r>
            <a:endParaRPr lang="en-US" sz="2800" dirty="0"/>
          </a:p>
        </p:txBody>
      </p:sp>
      <p:sp>
        <p:nvSpPr>
          <p:cNvPr id="7" name="Subtitle 6"/>
          <p:cNvSpPr>
            <a:spLocks noGrp="1"/>
          </p:cNvSpPr>
          <p:nvPr>
            <p:ph type="subTitle" idx="1"/>
          </p:nvPr>
        </p:nvSpPr>
        <p:spPr>
          <a:xfrm>
            <a:off x="225778" y="1267002"/>
            <a:ext cx="8824148" cy="5346405"/>
          </a:xfrm>
        </p:spPr>
        <p:txBody>
          <a:bodyPr>
            <a:noAutofit/>
          </a:bodyPr>
          <a:lstStyle/>
          <a:p>
            <a:pPr marL="342900" indent="-342900" algn="l">
              <a:buFont typeface="Arial"/>
              <a:buChar char="•"/>
            </a:pPr>
            <a:r>
              <a:rPr lang="en-US" sz="2400" dirty="0" smtClean="0">
                <a:solidFill>
                  <a:schemeClr val="tx1"/>
                </a:solidFill>
              </a:rPr>
              <a:t>Microscopic organisms constitute a large proportion of biodiversity. </a:t>
            </a:r>
          </a:p>
          <a:p>
            <a:pPr marL="342900" indent="-342900" algn="l">
              <a:buFont typeface="Arial"/>
              <a:buChar char="•"/>
            </a:pPr>
            <a:endParaRPr lang="en-US" sz="2400" dirty="0">
              <a:solidFill>
                <a:schemeClr val="tx1"/>
              </a:solidFill>
            </a:endParaRPr>
          </a:p>
          <a:p>
            <a:pPr marL="342900" indent="-342900" algn="l">
              <a:buFont typeface="Arial"/>
              <a:buChar char="•"/>
            </a:pPr>
            <a:r>
              <a:rPr lang="en-US" sz="2400" dirty="0" smtClean="0">
                <a:solidFill>
                  <a:schemeClr val="tx1"/>
                </a:solidFill>
              </a:rPr>
              <a:t>For example, Acari (mites and ticks) have an estimated 1 million species. Of them, only nearly 5% is described.</a:t>
            </a:r>
          </a:p>
          <a:p>
            <a:pPr marL="342900" indent="-342900" algn="l">
              <a:buFont typeface="Arial"/>
              <a:buChar char="•"/>
            </a:pPr>
            <a:endParaRPr lang="en-US" sz="2400" dirty="0">
              <a:solidFill>
                <a:schemeClr val="tx1"/>
              </a:solidFill>
            </a:endParaRPr>
          </a:p>
          <a:p>
            <a:pPr marL="342900" indent="-342900" algn="l">
              <a:buFont typeface="Arial"/>
              <a:buChar char="•"/>
            </a:pPr>
            <a:r>
              <a:rPr lang="en-US" sz="2400" dirty="0" smtClean="0">
                <a:solidFill>
                  <a:schemeClr val="tx1"/>
                </a:solidFill>
              </a:rPr>
              <a:t>Most mites specimens can be identified and stored on microscopic slides.</a:t>
            </a:r>
          </a:p>
          <a:p>
            <a:pPr marL="342900" indent="-342900" algn="l">
              <a:buFont typeface="Arial"/>
              <a:buChar char="•"/>
            </a:pPr>
            <a:endParaRPr lang="en-US" sz="2400" dirty="0">
              <a:solidFill>
                <a:schemeClr val="tx1"/>
              </a:solidFill>
            </a:endParaRPr>
          </a:p>
          <a:p>
            <a:pPr marL="342900" indent="-342900" algn="l">
              <a:buFont typeface="Arial"/>
              <a:buChar char="•"/>
            </a:pPr>
            <a:r>
              <a:rPr lang="en-US" sz="2400" dirty="0" smtClean="0">
                <a:solidFill>
                  <a:schemeClr val="tx1"/>
                </a:solidFill>
              </a:rPr>
              <a:t>Types and vouchers of Acari are kept in many museums around the world. They serve as reference for species identification and discovery.</a:t>
            </a:r>
          </a:p>
          <a:p>
            <a:pPr marL="342900" indent="-342900" algn="l">
              <a:buFont typeface="Arial"/>
              <a:buChar char="•"/>
            </a:pPr>
            <a:endParaRPr lang="en-US" sz="2400" dirty="0">
              <a:solidFill>
                <a:schemeClr val="tx1"/>
              </a:solidFill>
            </a:endParaRPr>
          </a:p>
          <a:p>
            <a:pPr marL="342900" indent="-342900" algn="l">
              <a:buFont typeface="Arial"/>
              <a:buChar char="•"/>
            </a:pPr>
            <a:endParaRPr lang="en-US" sz="2400" dirty="0" smtClean="0">
              <a:solidFill>
                <a:schemeClr val="tx1"/>
              </a:solidFill>
            </a:endParaRPr>
          </a:p>
          <a:p>
            <a:pPr algn="l"/>
            <a:endParaRPr lang="en-US" sz="2400" dirty="0">
              <a:solidFill>
                <a:schemeClr val="tx1"/>
              </a:solidFill>
            </a:endParaRPr>
          </a:p>
          <a:p>
            <a:pPr algn="l"/>
            <a:endParaRPr lang="en-US" sz="2400" dirty="0" smtClean="0">
              <a:solidFill>
                <a:schemeClr val="tx1"/>
              </a:solidFill>
            </a:endParaRPr>
          </a:p>
          <a:p>
            <a:pPr algn="l"/>
            <a:endParaRPr lang="en-US" sz="2400" dirty="0" smtClean="0">
              <a:solidFill>
                <a:schemeClr val="tx1"/>
              </a:solidFill>
            </a:endParaRPr>
          </a:p>
          <a:p>
            <a:pPr algn="l"/>
            <a:endParaRPr lang="en-US" sz="2400" dirty="0" smtClean="0">
              <a:solidFill>
                <a:schemeClr val="tx1"/>
              </a:solidFill>
            </a:endParaRPr>
          </a:p>
          <a:p>
            <a:pPr marL="457200" indent="-457200" algn="l">
              <a:buFont typeface="Arial"/>
              <a:buChar char="•"/>
            </a:pPr>
            <a:endParaRPr lang="en-US" sz="2400" dirty="0">
              <a:solidFill>
                <a:schemeClr val="tx1"/>
              </a:solidFill>
            </a:endParaRPr>
          </a:p>
        </p:txBody>
      </p:sp>
      <p:sp>
        <p:nvSpPr>
          <p:cNvPr id="11" name="Freeform 10"/>
          <p:cNvSpPr/>
          <p:nvPr/>
        </p:nvSpPr>
        <p:spPr>
          <a:xfrm>
            <a:off x="7865954" y="2950745"/>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3" name="Freeform 12"/>
          <p:cNvSpPr/>
          <p:nvPr/>
        </p:nvSpPr>
        <p:spPr>
          <a:xfrm>
            <a:off x="5089789" y="3286217"/>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5" name="Freeform 14"/>
          <p:cNvSpPr/>
          <p:nvPr/>
        </p:nvSpPr>
        <p:spPr>
          <a:xfrm>
            <a:off x="5633460" y="4418448"/>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Tree>
    <p:extLst>
      <p:ext uri="{BB962C8B-B14F-4D97-AF65-F5344CB8AC3E}">
        <p14:creationId xmlns:p14="http://schemas.microsoft.com/office/powerpoint/2010/main" val="188696557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6400" y="-517740"/>
            <a:ext cx="9834880" cy="1557637"/>
          </a:xfrm>
          <a:prstGeom prst="curvedLeftArrow">
            <a:avLst>
              <a:gd name="adj1" fmla="val 0"/>
              <a:gd name="adj2" fmla="val 50000"/>
              <a:gd name="adj3" fmla="val 25000"/>
            </a:avLst>
          </a:prstGeom>
        </p:spPr>
        <p:txBody>
          <a:bodyPr>
            <a:normAutofit/>
          </a:bodyPr>
          <a:lstStyle/>
          <a:p>
            <a:r>
              <a:rPr lang="en-US" sz="3600" b="1" dirty="0" smtClean="0"/>
              <a:t>Light Microscopy Set Up</a:t>
            </a:r>
            <a:endParaRPr lang="en-US" sz="2800" dirty="0"/>
          </a:p>
        </p:txBody>
      </p:sp>
      <p:sp>
        <p:nvSpPr>
          <p:cNvPr id="11" name="Freeform 10"/>
          <p:cNvSpPr/>
          <p:nvPr/>
        </p:nvSpPr>
        <p:spPr>
          <a:xfrm>
            <a:off x="7865954" y="2950745"/>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3" name="Freeform 12"/>
          <p:cNvSpPr/>
          <p:nvPr/>
        </p:nvSpPr>
        <p:spPr>
          <a:xfrm>
            <a:off x="5089789" y="3286217"/>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5" name="Freeform 14"/>
          <p:cNvSpPr/>
          <p:nvPr/>
        </p:nvSpPr>
        <p:spPr>
          <a:xfrm>
            <a:off x="5633460" y="4418448"/>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pic>
        <p:nvPicPr>
          <p:cNvPr id="8" name="Picture 7" descr="1-DSC_1246.JPG"/>
          <p:cNvPicPr>
            <a:picLocks noChangeAspect="1"/>
          </p:cNvPicPr>
          <p:nvPr/>
        </p:nvPicPr>
        <p:blipFill rotWithShape="1">
          <a:blip r:embed="rId2" cstate="print">
            <a:extLst>
              <a:ext uri="{28A0092B-C50C-407E-A947-70E740481C1C}">
                <a14:useLocalDpi xmlns:a14="http://schemas.microsoft.com/office/drawing/2010/main"/>
              </a:ext>
            </a:extLst>
          </a:blip>
          <a:srcRect r="-12917" b="-10314"/>
          <a:stretch/>
        </p:blipFill>
        <p:spPr>
          <a:xfrm>
            <a:off x="0" y="635000"/>
            <a:ext cx="10620996" cy="7054244"/>
          </a:xfrm>
          <a:prstGeom prst="rect">
            <a:avLst/>
          </a:prstGeom>
        </p:spPr>
      </p:pic>
      <p:pic>
        <p:nvPicPr>
          <p:cNvPr id="6" name="Picture 5" descr="1-DSC_1239.JPG"/>
          <p:cNvPicPr>
            <a:picLocks noChangeAspect="1"/>
          </p:cNvPicPr>
          <p:nvPr/>
        </p:nvPicPr>
        <p:blipFill rotWithShape="1">
          <a:blip r:embed="rId3" cstate="print">
            <a:extLst>
              <a:ext uri="{28A0092B-C50C-407E-A947-70E740481C1C}">
                <a14:useLocalDpi xmlns:a14="http://schemas.microsoft.com/office/drawing/2010/main"/>
              </a:ext>
            </a:extLst>
          </a:blip>
          <a:srcRect b="-3087"/>
          <a:stretch/>
        </p:blipFill>
        <p:spPr>
          <a:xfrm>
            <a:off x="9328385" y="945579"/>
            <a:ext cx="3337560" cy="6259055"/>
          </a:xfrm>
          <a:prstGeom prst="rect">
            <a:avLst/>
          </a:prstGeom>
        </p:spPr>
      </p:pic>
      <p:cxnSp>
        <p:nvCxnSpPr>
          <p:cNvPr id="19" name="Прямая со стрелкой 22"/>
          <p:cNvCxnSpPr>
            <a:cxnSpLocks noChangeShapeType="1"/>
          </p:cNvCxnSpPr>
          <p:nvPr/>
        </p:nvCxnSpPr>
        <p:spPr bwMode="auto">
          <a:xfrm flipH="1">
            <a:off x="3742267" y="6223001"/>
            <a:ext cx="807719" cy="204482"/>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21" name="TextBox 20"/>
          <p:cNvSpPr txBox="1"/>
          <p:nvPr/>
        </p:nvSpPr>
        <p:spPr>
          <a:xfrm>
            <a:off x="4549985" y="6058151"/>
            <a:ext cx="4493538" cy="369332"/>
          </a:xfrm>
          <a:prstGeom prst="rect">
            <a:avLst/>
          </a:prstGeom>
          <a:solidFill>
            <a:schemeClr val="bg1">
              <a:alpha val="67000"/>
            </a:schemeClr>
          </a:solidFill>
        </p:spPr>
        <p:txBody>
          <a:bodyPr wrap="none" rtlCol="0">
            <a:spAutoFit/>
          </a:bodyPr>
          <a:lstStyle/>
          <a:p>
            <a:r>
              <a:rPr lang="en-US" dirty="0" smtClean="0"/>
              <a:t>Leica microscope with Phase Contrast and DIC</a:t>
            </a:r>
            <a:endParaRPr lang="en-US" dirty="0"/>
          </a:p>
        </p:txBody>
      </p:sp>
      <p:cxnSp>
        <p:nvCxnSpPr>
          <p:cNvPr id="24" name="Прямая со стрелкой 22"/>
          <p:cNvCxnSpPr>
            <a:cxnSpLocks noChangeShapeType="1"/>
          </p:cNvCxnSpPr>
          <p:nvPr/>
        </p:nvCxnSpPr>
        <p:spPr bwMode="auto">
          <a:xfrm flipH="1">
            <a:off x="3979334" y="1130245"/>
            <a:ext cx="614611" cy="495355"/>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25" name="TextBox 24"/>
          <p:cNvSpPr txBox="1"/>
          <p:nvPr/>
        </p:nvSpPr>
        <p:spPr>
          <a:xfrm>
            <a:off x="4593945" y="760913"/>
            <a:ext cx="4416594" cy="369332"/>
          </a:xfrm>
          <a:prstGeom prst="rect">
            <a:avLst/>
          </a:prstGeom>
          <a:solidFill>
            <a:schemeClr val="bg1">
              <a:alpha val="67000"/>
            </a:schemeClr>
          </a:solidFill>
        </p:spPr>
        <p:txBody>
          <a:bodyPr wrap="none" rtlCol="0">
            <a:spAutoFit/>
          </a:bodyPr>
          <a:lstStyle/>
          <a:p>
            <a:r>
              <a:rPr lang="en-US" dirty="0" smtClean="0"/>
              <a:t>Spot digital camera connected to a computer</a:t>
            </a:r>
            <a:endParaRPr lang="en-US" dirty="0"/>
          </a:p>
        </p:txBody>
      </p:sp>
      <p:pic>
        <p:nvPicPr>
          <p:cNvPr id="29" name="Picture 28" descr="bmoc.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35000"/>
            <a:ext cx="1654803" cy="2062988"/>
          </a:xfrm>
          <a:prstGeom prst="rect">
            <a:avLst/>
          </a:prstGeom>
        </p:spPr>
      </p:pic>
      <p:sp>
        <p:nvSpPr>
          <p:cNvPr id="31" name="Oval Callout 30"/>
          <p:cNvSpPr/>
          <p:nvPr/>
        </p:nvSpPr>
        <p:spPr>
          <a:xfrm>
            <a:off x="1527805" y="541867"/>
            <a:ext cx="1808062" cy="787399"/>
          </a:xfrm>
          <a:prstGeom prst="wedgeEllipseCallout">
            <a:avLst>
              <a:gd name="adj1" fmla="val -75824"/>
              <a:gd name="adj2" fmla="val 103622"/>
            </a:avLst>
          </a:prstGeom>
          <a:solidFill>
            <a:schemeClr val="bg1">
              <a:alpha val="74000"/>
            </a:schemeClr>
          </a:solidFill>
          <a:ln/>
        </p:spPr>
        <p:style>
          <a:lnRef idx="1">
            <a:schemeClr val="accent1"/>
          </a:lnRef>
          <a:fillRef idx="3">
            <a:schemeClr val="accent1"/>
          </a:fillRef>
          <a:effectRef idx="2">
            <a:schemeClr val="accent1"/>
          </a:effectRef>
          <a:fontRef idx="minor">
            <a:schemeClr val="lt1"/>
          </a:fontRef>
        </p:style>
        <p:txBody>
          <a:bodyPr/>
          <a:lstStyle/>
          <a:p>
            <a:pPr algn="ctr"/>
            <a:r>
              <a:rPr lang="en-US" sz="1200" dirty="0">
                <a:solidFill>
                  <a:srgbClr val="0000FF"/>
                </a:solidFill>
              </a:rPr>
              <a:t>Thou shalt not make a mess on thy </a:t>
            </a:r>
            <a:r>
              <a:rPr lang="en-US" sz="1200" dirty="0" smtClean="0">
                <a:solidFill>
                  <a:srgbClr val="0000FF"/>
                </a:solidFill>
              </a:rPr>
              <a:t>desk!</a:t>
            </a:r>
            <a:endParaRPr lang="en-US" sz="1200" dirty="0">
              <a:solidFill>
                <a:srgbClr val="0000FF"/>
              </a:solidFill>
            </a:endParaRPr>
          </a:p>
        </p:txBody>
      </p:sp>
    </p:spTree>
    <p:extLst>
      <p:ext uri="{BB962C8B-B14F-4D97-AF65-F5344CB8AC3E}">
        <p14:creationId xmlns:p14="http://schemas.microsoft.com/office/powerpoint/2010/main" val="372369241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6400" y="-517740"/>
            <a:ext cx="9834880" cy="2209746"/>
          </a:xfrm>
          <a:prstGeom prst="curvedLeftArrow">
            <a:avLst>
              <a:gd name="adj1" fmla="val 0"/>
              <a:gd name="adj2" fmla="val 50000"/>
              <a:gd name="adj3" fmla="val 25000"/>
            </a:avLst>
          </a:prstGeom>
        </p:spPr>
        <p:txBody>
          <a:bodyPr>
            <a:normAutofit/>
          </a:bodyPr>
          <a:lstStyle/>
          <a:p>
            <a:r>
              <a:rPr lang="en-US" sz="3600" b="1" dirty="0" smtClean="0"/>
              <a:t>Phase Contrast Microscopy </a:t>
            </a:r>
            <a:endParaRPr lang="en-US" sz="2800" dirty="0"/>
          </a:p>
        </p:txBody>
      </p:sp>
      <p:sp>
        <p:nvSpPr>
          <p:cNvPr id="7" name="Subtitle 6"/>
          <p:cNvSpPr>
            <a:spLocks noGrp="1"/>
          </p:cNvSpPr>
          <p:nvPr>
            <p:ph type="subTitle" idx="1"/>
          </p:nvPr>
        </p:nvSpPr>
        <p:spPr>
          <a:xfrm>
            <a:off x="225778" y="1039897"/>
            <a:ext cx="8824148" cy="813362"/>
          </a:xfrm>
        </p:spPr>
        <p:txBody>
          <a:bodyPr>
            <a:noAutofit/>
          </a:bodyPr>
          <a:lstStyle/>
          <a:p>
            <a:pPr marL="342900" indent="-342900" algn="l">
              <a:buFont typeface="Arial"/>
              <a:buChar char="•"/>
            </a:pPr>
            <a:r>
              <a:rPr lang="en-US" sz="2400" dirty="0" smtClean="0">
                <a:solidFill>
                  <a:schemeClr val="tx1"/>
                </a:solidFill>
              </a:rPr>
              <a:t>Useful for </a:t>
            </a:r>
            <a:r>
              <a:rPr lang="en-US" sz="2400" b="1" dirty="0" smtClean="0">
                <a:solidFill>
                  <a:schemeClr val="tx1"/>
                </a:solidFill>
              </a:rPr>
              <a:t>transparent</a:t>
            </a:r>
            <a:r>
              <a:rPr lang="en-US" sz="2400" dirty="0" smtClean="0">
                <a:solidFill>
                  <a:schemeClr val="tx1"/>
                </a:solidFill>
              </a:rPr>
              <a:t> specimens (refractive index similar to that of the medium)</a:t>
            </a:r>
          </a:p>
          <a:p>
            <a:pPr marL="342900" indent="-342900" algn="l">
              <a:buFont typeface="Arial"/>
              <a:buChar char="•"/>
            </a:pPr>
            <a:endParaRPr lang="en-US" sz="2400" dirty="0">
              <a:solidFill>
                <a:schemeClr val="tx1"/>
              </a:solidFill>
            </a:endParaRPr>
          </a:p>
          <a:p>
            <a:pPr algn="l"/>
            <a:endParaRPr lang="en-US" sz="2400" dirty="0" smtClean="0">
              <a:solidFill>
                <a:schemeClr val="tx1"/>
              </a:solidFill>
            </a:endParaRPr>
          </a:p>
          <a:p>
            <a:pPr marL="342900" indent="-342900" algn="l">
              <a:buFont typeface="Arial"/>
              <a:buChar char="•"/>
            </a:pPr>
            <a:endParaRPr lang="en-US" sz="2400" dirty="0">
              <a:solidFill>
                <a:schemeClr val="tx1"/>
              </a:solidFill>
            </a:endParaRPr>
          </a:p>
          <a:p>
            <a:pPr marL="342900" indent="-342900" algn="l">
              <a:buFont typeface="Arial"/>
              <a:buChar char="•"/>
            </a:pPr>
            <a:endParaRPr lang="en-US" sz="2400" dirty="0">
              <a:solidFill>
                <a:schemeClr val="tx1"/>
              </a:solidFill>
            </a:endParaRPr>
          </a:p>
          <a:p>
            <a:pPr marL="342900" indent="-342900" algn="l">
              <a:buFont typeface="Arial"/>
              <a:buChar char="•"/>
            </a:pPr>
            <a:endParaRPr lang="en-US" sz="2400" dirty="0">
              <a:solidFill>
                <a:schemeClr val="tx1"/>
              </a:solidFill>
            </a:endParaRPr>
          </a:p>
          <a:p>
            <a:pPr marL="342900" indent="-342900" algn="l">
              <a:buFont typeface="Arial"/>
              <a:buChar char="•"/>
            </a:pPr>
            <a:endParaRPr lang="en-US" sz="2400" dirty="0" smtClean="0">
              <a:solidFill>
                <a:schemeClr val="tx1"/>
              </a:solidFill>
            </a:endParaRPr>
          </a:p>
          <a:p>
            <a:pPr algn="l"/>
            <a:endParaRPr lang="en-US" sz="2400" dirty="0">
              <a:solidFill>
                <a:schemeClr val="tx1"/>
              </a:solidFill>
            </a:endParaRPr>
          </a:p>
          <a:p>
            <a:pPr algn="l"/>
            <a:endParaRPr lang="en-US" sz="2400" dirty="0" smtClean="0">
              <a:solidFill>
                <a:schemeClr val="tx1"/>
              </a:solidFill>
            </a:endParaRPr>
          </a:p>
          <a:p>
            <a:pPr algn="l"/>
            <a:endParaRPr lang="en-US" sz="2400" dirty="0" smtClean="0">
              <a:solidFill>
                <a:schemeClr val="tx1"/>
              </a:solidFill>
            </a:endParaRPr>
          </a:p>
          <a:p>
            <a:pPr algn="l"/>
            <a:endParaRPr lang="en-US" sz="2400" dirty="0" smtClean="0">
              <a:solidFill>
                <a:schemeClr val="tx1"/>
              </a:solidFill>
            </a:endParaRPr>
          </a:p>
          <a:p>
            <a:pPr marL="457200" indent="-457200" algn="l">
              <a:buFont typeface="Arial"/>
              <a:buChar char="•"/>
            </a:pPr>
            <a:endParaRPr lang="en-US" sz="2400" dirty="0">
              <a:solidFill>
                <a:schemeClr val="tx1"/>
              </a:solidFill>
            </a:endParaRPr>
          </a:p>
        </p:txBody>
      </p:sp>
      <p:sp>
        <p:nvSpPr>
          <p:cNvPr id="11" name="Freeform 10"/>
          <p:cNvSpPr/>
          <p:nvPr/>
        </p:nvSpPr>
        <p:spPr>
          <a:xfrm>
            <a:off x="7865954" y="2950745"/>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3" name="Freeform 12"/>
          <p:cNvSpPr/>
          <p:nvPr/>
        </p:nvSpPr>
        <p:spPr>
          <a:xfrm>
            <a:off x="5089789" y="3286217"/>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5" name="Freeform 14"/>
          <p:cNvSpPr/>
          <p:nvPr/>
        </p:nvSpPr>
        <p:spPr>
          <a:xfrm>
            <a:off x="5633460" y="4418448"/>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grpSp>
        <p:nvGrpSpPr>
          <p:cNvPr id="17" name="Group 16"/>
          <p:cNvGrpSpPr/>
          <p:nvPr/>
        </p:nvGrpSpPr>
        <p:grpSpPr>
          <a:xfrm>
            <a:off x="508002" y="1959170"/>
            <a:ext cx="8369666" cy="4052697"/>
            <a:chOff x="583261" y="2282382"/>
            <a:chExt cx="8369666" cy="4052697"/>
          </a:xfrm>
        </p:grpSpPr>
        <p:pic>
          <p:nvPicPr>
            <p:cNvPr id="3" name="Picture 2" descr="pcm1.gif"/>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2895020" y="2923585"/>
              <a:ext cx="3094381" cy="1811976"/>
            </a:xfrm>
            <a:prstGeom prst="rect">
              <a:avLst/>
            </a:prstGeom>
          </p:spPr>
        </p:pic>
        <p:pic>
          <p:nvPicPr>
            <p:cNvPr id="4" name="Picture 3" descr="pcm2.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3261" y="2410779"/>
              <a:ext cx="2540000" cy="3924300"/>
            </a:xfrm>
            <a:prstGeom prst="rect">
              <a:avLst/>
            </a:prstGeom>
          </p:spPr>
        </p:pic>
        <p:cxnSp>
          <p:nvCxnSpPr>
            <p:cNvPr id="9" name="Прямая со стрелкой 22"/>
            <p:cNvCxnSpPr>
              <a:cxnSpLocks noChangeShapeType="1"/>
            </p:cNvCxnSpPr>
            <p:nvPr/>
          </p:nvCxnSpPr>
          <p:spPr bwMode="auto">
            <a:xfrm flipH="1" flipV="1">
              <a:off x="4308596" y="3447412"/>
              <a:ext cx="1655700" cy="538107"/>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12" name="TextBox 11"/>
            <p:cNvSpPr txBox="1"/>
            <p:nvPr/>
          </p:nvSpPr>
          <p:spPr>
            <a:xfrm>
              <a:off x="5964296" y="3835759"/>
              <a:ext cx="2823163" cy="923330"/>
            </a:xfrm>
            <a:prstGeom prst="rect">
              <a:avLst/>
            </a:prstGeom>
            <a:solidFill>
              <a:schemeClr val="bg1">
                <a:alpha val="67000"/>
              </a:schemeClr>
            </a:solidFill>
          </p:spPr>
          <p:txBody>
            <a:bodyPr wrap="square" rtlCol="0">
              <a:spAutoFit/>
            </a:bodyPr>
            <a:lstStyle/>
            <a:p>
              <a:r>
                <a:rPr lang="en-US" dirty="0" smtClean="0"/>
                <a:t>Phase-plate changes phase difference to half of a wavelength</a:t>
              </a:r>
              <a:endParaRPr lang="en-US" dirty="0"/>
            </a:p>
          </p:txBody>
        </p:sp>
        <p:cxnSp>
          <p:nvCxnSpPr>
            <p:cNvPr id="14" name="Прямая со стрелкой 22"/>
            <p:cNvCxnSpPr>
              <a:cxnSpLocks noChangeShapeType="1"/>
            </p:cNvCxnSpPr>
            <p:nvPr/>
          </p:nvCxnSpPr>
          <p:spPr bwMode="auto">
            <a:xfrm flipH="1" flipV="1">
              <a:off x="4449707" y="2817702"/>
              <a:ext cx="1655700" cy="305557"/>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16" name="TextBox 15"/>
            <p:cNvSpPr txBox="1"/>
            <p:nvPr/>
          </p:nvSpPr>
          <p:spPr>
            <a:xfrm>
              <a:off x="6105407" y="2661594"/>
              <a:ext cx="2847520" cy="923330"/>
            </a:xfrm>
            <a:prstGeom prst="rect">
              <a:avLst/>
            </a:prstGeom>
            <a:solidFill>
              <a:schemeClr val="bg1">
                <a:alpha val="67000"/>
              </a:schemeClr>
            </a:solidFill>
          </p:spPr>
          <p:txBody>
            <a:bodyPr wrap="square" rtlCol="0">
              <a:spAutoFit/>
            </a:bodyPr>
            <a:lstStyle/>
            <a:p>
              <a:r>
                <a:rPr lang="en-US" dirty="0" smtClean="0"/>
                <a:t>Destructive inference causes</a:t>
              </a:r>
            </a:p>
            <a:p>
              <a:r>
                <a:rPr lang="en-US" dirty="0"/>
                <a:t>t</a:t>
              </a:r>
              <a:r>
                <a:rPr lang="en-US" dirty="0" smtClean="0"/>
                <a:t>he specimen to appear as dark object</a:t>
              </a:r>
              <a:endParaRPr lang="en-US" dirty="0"/>
            </a:p>
          </p:txBody>
        </p:sp>
      </p:grpSp>
      <p:sp>
        <p:nvSpPr>
          <p:cNvPr id="20" name="Rectangle 19"/>
          <p:cNvSpPr/>
          <p:nvPr/>
        </p:nvSpPr>
        <p:spPr>
          <a:xfrm>
            <a:off x="9303926" y="1464229"/>
            <a:ext cx="4572000" cy="2031325"/>
          </a:xfrm>
          <a:prstGeom prst="rect">
            <a:avLst/>
          </a:prstGeom>
        </p:spPr>
        <p:txBody>
          <a:bodyPr>
            <a:spAutoFit/>
          </a:bodyPr>
          <a:lstStyle/>
          <a:p>
            <a:r>
              <a:rPr lang="en-US" dirty="0" smtClean="0"/>
              <a:t>In phase-contrast microscopy,</a:t>
            </a:r>
            <a:r>
              <a:rPr lang="en-US" dirty="0"/>
              <a:t> </a:t>
            </a:r>
            <a:r>
              <a:rPr lang="en-US" dirty="0" smtClean="0"/>
              <a:t>the phase plate </a:t>
            </a:r>
            <a:r>
              <a:rPr lang="en-US" dirty="0"/>
              <a:t>increases the phase difference to half a wavelength. Destructive interference between the two sorts of light when the image is projected results in the specimen appearing as a dark object.</a:t>
            </a:r>
          </a:p>
          <a:p>
            <a:endParaRPr lang="en-US" dirty="0"/>
          </a:p>
        </p:txBody>
      </p:sp>
    </p:spTree>
    <p:extLst>
      <p:ext uri="{BB962C8B-B14F-4D97-AF65-F5344CB8AC3E}">
        <p14:creationId xmlns:p14="http://schemas.microsoft.com/office/powerpoint/2010/main" val="4696181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01038" y="6017626"/>
            <a:ext cx="8777110" cy="369332"/>
          </a:xfrm>
          <a:prstGeom prst="rect">
            <a:avLst/>
          </a:prstGeom>
          <a:solidFill>
            <a:schemeClr val="bg1">
              <a:alpha val="67000"/>
            </a:schemeClr>
          </a:solidFill>
        </p:spPr>
        <p:txBody>
          <a:bodyPr wrap="square" rtlCol="0">
            <a:spAutoFit/>
          </a:bodyPr>
          <a:lstStyle/>
          <a:p>
            <a:r>
              <a:rPr lang="en-US" dirty="0" smtClean="0"/>
              <a:t>Phase contrast makes a </a:t>
            </a:r>
            <a:r>
              <a:rPr lang="en-US" dirty="0"/>
              <a:t>transparent </a:t>
            </a:r>
            <a:r>
              <a:rPr lang="en-US" dirty="0" smtClean="0"/>
              <a:t>specimen to shine </a:t>
            </a:r>
            <a:r>
              <a:rPr lang="en-US" dirty="0"/>
              <a:t>out in contrast </a:t>
            </a:r>
            <a:r>
              <a:rPr lang="en-US" dirty="0" smtClean="0"/>
              <a:t>to the background</a:t>
            </a:r>
            <a:endParaRPr lang="en-US" dirty="0"/>
          </a:p>
        </p:txBody>
      </p:sp>
      <p:sp>
        <p:nvSpPr>
          <p:cNvPr id="18" name="Title 1"/>
          <p:cNvSpPr>
            <a:spLocks noGrp="1"/>
          </p:cNvSpPr>
          <p:nvPr>
            <p:ph type="ctrTitle"/>
          </p:nvPr>
        </p:nvSpPr>
        <p:spPr>
          <a:xfrm>
            <a:off x="-406400" y="-517739"/>
            <a:ext cx="9834880" cy="1750110"/>
          </a:xfrm>
          <a:prstGeom prst="curvedLeftArrow">
            <a:avLst>
              <a:gd name="adj1" fmla="val 0"/>
              <a:gd name="adj2" fmla="val 50000"/>
              <a:gd name="adj3" fmla="val 25000"/>
            </a:avLst>
          </a:prstGeom>
        </p:spPr>
        <p:txBody>
          <a:bodyPr>
            <a:normAutofit/>
          </a:bodyPr>
          <a:lstStyle/>
          <a:p>
            <a:r>
              <a:rPr lang="en-US" sz="3600" b="1" dirty="0" smtClean="0"/>
              <a:t>Phase Contrast Microscopy </a:t>
            </a:r>
            <a:endParaRPr lang="en-US" sz="2800" dirty="0"/>
          </a:p>
        </p:txBody>
      </p:sp>
      <p:sp>
        <p:nvSpPr>
          <p:cNvPr id="19" name="TextBox 18"/>
          <p:cNvSpPr txBox="1"/>
          <p:nvPr/>
        </p:nvSpPr>
        <p:spPr>
          <a:xfrm>
            <a:off x="1525881" y="678373"/>
            <a:ext cx="1644415" cy="369332"/>
          </a:xfrm>
          <a:prstGeom prst="rect">
            <a:avLst/>
          </a:prstGeom>
          <a:solidFill>
            <a:schemeClr val="bg1">
              <a:alpha val="67000"/>
            </a:schemeClr>
          </a:solidFill>
        </p:spPr>
        <p:txBody>
          <a:bodyPr wrap="square" rtlCol="0">
            <a:spAutoFit/>
          </a:bodyPr>
          <a:lstStyle/>
          <a:p>
            <a:r>
              <a:rPr lang="en-US" dirty="0" smtClean="0"/>
              <a:t>Phase contrast</a:t>
            </a:r>
            <a:endParaRPr lang="en-US" dirty="0"/>
          </a:p>
        </p:txBody>
      </p:sp>
      <p:sp>
        <p:nvSpPr>
          <p:cNvPr id="20" name="TextBox 19"/>
          <p:cNvSpPr txBox="1"/>
          <p:nvPr/>
        </p:nvSpPr>
        <p:spPr>
          <a:xfrm>
            <a:off x="5942658" y="678373"/>
            <a:ext cx="2037647" cy="369332"/>
          </a:xfrm>
          <a:prstGeom prst="rect">
            <a:avLst/>
          </a:prstGeom>
          <a:solidFill>
            <a:schemeClr val="bg1">
              <a:alpha val="67000"/>
            </a:schemeClr>
          </a:solidFill>
        </p:spPr>
        <p:txBody>
          <a:bodyPr wrap="square" rtlCol="0">
            <a:spAutoFit/>
          </a:bodyPr>
          <a:lstStyle/>
          <a:p>
            <a:r>
              <a:rPr lang="en-US" dirty="0" smtClean="0"/>
              <a:t>No phase contrast</a:t>
            </a:r>
            <a:endParaRPr lang="en-US" dirty="0"/>
          </a:p>
        </p:txBody>
      </p:sp>
      <p:pic>
        <p:nvPicPr>
          <p:cNvPr id="5" name="Picture 4" descr="phase_Gahrliepia_(Ripiaspichia)_parmulaseta_BMOC_84-1500-029_holotype_ventral.ti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119482"/>
            <a:ext cx="4511129" cy="4572000"/>
          </a:xfrm>
          <a:prstGeom prst="rect">
            <a:avLst/>
          </a:prstGeom>
        </p:spPr>
      </p:pic>
      <p:pic>
        <p:nvPicPr>
          <p:cNvPr id="6" name="Picture 5" descr="Gahrliepia_(Ripiaspichia)_parmulaseta_BMOC_84-1500-029_holotype_ventral.t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1129" y="1119482"/>
            <a:ext cx="4684248" cy="4572000"/>
          </a:xfrm>
          <a:prstGeom prst="rect">
            <a:avLst/>
          </a:prstGeom>
        </p:spPr>
      </p:pic>
      <p:sp>
        <p:nvSpPr>
          <p:cNvPr id="4" name="Rectangle 3"/>
          <p:cNvSpPr/>
          <p:nvPr/>
        </p:nvSpPr>
        <p:spPr>
          <a:xfrm>
            <a:off x="6914679" y="5414483"/>
            <a:ext cx="2229321" cy="276999"/>
          </a:xfrm>
          <a:prstGeom prst="rect">
            <a:avLst/>
          </a:prstGeom>
        </p:spPr>
        <p:txBody>
          <a:bodyPr wrap="none">
            <a:spAutoFit/>
          </a:bodyPr>
          <a:lstStyle/>
          <a:p>
            <a:r>
              <a:rPr lang="de-DE" sz="1200" dirty="0" err="1">
                <a:solidFill>
                  <a:srgbClr val="0000FF"/>
                </a:solidFill>
              </a:rPr>
              <a:t>Gahrliepia</a:t>
            </a:r>
            <a:r>
              <a:rPr lang="de-DE" sz="1200" dirty="0">
                <a:solidFill>
                  <a:srgbClr val="0000FF"/>
                </a:solidFill>
              </a:rPr>
              <a:t> </a:t>
            </a:r>
            <a:r>
              <a:rPr lang="de-DE" sz="1200" dirty="0" err="1" smtClean="0">
                <a:solidFill>
                  <a:srgbClr val="0000FF"/>
                </a:solidFill>
              </a:rPr>
              <a:t>parmulaseta</a:t>
            </a:r>
            <a:r>
              <a:rPr lang="de-DE" sz="1200" dirty="0" smtClean="0">
                <a:solidFill>
                  <a:srgbClr val="0000FF"/>
                </a:solidFill>
              </a:rPr>
              <a:t> (chigger)</a:t>
            </a:r>
            <a:endParaRPr lang="en-US" sz="1200" dirty="0">
              <a:solidFill>
                <a:srgbClr val="0000FF"/>
              </a:solidFill>
            </a:endParaRPr>
          </a:p>
        </p:txBody>
      </p:sp>
    </p:spTree>
    <p:extLst>
      <p:ext uri="{BB962C8B-B14F-4D97-AF65-F5344CB8AC3E}">
        <p14:creationId xmlns:p14="http://schemas.microsoft.com/office/powerpoint/2010/main" val="257591917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53260" y="2049776"/>
            <a:ext cx="2540000" cy="25400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96740" y="2049776"/>
            <a:ext cx="2540000" cy="2540000"/>
          </a:xfrm>
          <a:prstGeom prst="rect">
            <a:avLst/>
          </a:prstGeom>
        </p:spPr>
      </p:pic>
      <p:sp>
        <p:nvSpPr>
          <p:cNvPr id="11" name="TextBox 10"/>
          <p:cNvSpPr txBox="1"/>
          <p:nvPr/>
        </p:nvSpPr>
        <p:spPr>
          <a:xfrm>
            <a:off x="1333496" y="984774"/>
            <a:ext cx="6886222" cy="369332"/>
          </a:xfrm>
          <a:prstGeom prst="rect">
            <a:avLst/>
          </a:prstGeom>
          <a:solidFill>
            <a:schemeClr val="bg1">
              <a:alpha val="67000"/>
            </a:schemeClr>
          </a:solidFill>
        </p:spPr>
        <p:txBody>
          <a:bodyPr wrap="square" rtlCol="0">
            <a:spAutoFit/>
          </a:bodyPr>
          <a:lstStyle/>
          <a:p>
            <a:r>
              <a:rPr lang="en-US" dirty="0" smtClean="0">
                <a:solidFill>
                  <a:srgbClr val="7F7F7F"/>
                </a:solidFill>
              </a:rPr>
              <a:t>Sensory organ (</a:t>
            </a:r>
            <a:r>
              <a:rPr lang="en-US" b="1" dirty="0" err="1" smtClean="0">
                <a:solidFill>
                  <a:srgbClr val="7F7F7F"/>
                </a:solidFill>
              </a:rPr>
              <a:t>ereynetal</a:t>
            </a:r>
            <a:r>
              <a:rPr lang="en-US" b="1" dirty="0" smtClean="0">
                <a:solidFill>
                  <a:srgbClr val="7F7F7F"/>
                </a:solidFill>
              </a:rPr>
              <a:t> organ</a:t>
            </a:r>
            <a:r>
              <a:rPr lang="en-US" dirty="0" smtClean="0">
                <a:solidFill>
                  <a:srgbClr val="7F7F7F"/>
                </a:solidFill>
              </a:rPr>
              <a:t>) on tibia I of </a:t>
            </a:r>
            <a:r>
              <a:rPr lang="nl-NL" i="1" dirty="0" err="1">
                <a:solidFill>
                  <a:srgbClr val="7F7F7F"/>
                </a:solidFill>
              </a:rPr>
              <a:t>Riccardoella</a:t>
            </a:r>
            <a:r>
              <a:rPr lang="nl-NL" i="1" dirty="0">
                <a:solidFill>
                  <a:srgbClr val="7F7F7F"/>
                </a:solidFill>
              </a:rPr>
              <a:t> </a:t>
            </a:r>
            <a:r>
              <a:rPr lang="nl-NL" i="1" dirty="0" err="1">
                <a:solidFill>
                  <a:srgbClr val="7F7F7F"/>
                </a:solidFill>
              </a:rPr>
              <a:t>triodopsis</a:t>
            </a:r>
            <a:endParaRPr lang="en-US" i="1" dirty="0">
              <a:solidFill>
                <a:srgbClr val="7F7F7F"/>
              </a:solidFill>
            </a:endParaRPr>
          </a:p>
        </p:txBody>
      </p:sp>
      <p:cxnSp>
        <p:nvCxnSpPr>
          <p:cNvPr id="12" name="Прямая со стрелкой 22"/>
          <p:cNvCxnSpPr>
            <a:cxnSpLocks noChangeShapeType="1"/>
          </p:cNvCxnSpPr>
          <p:nvPr/>
        </p:nvCxnSpPr>
        <p:spPr bwMode="auto">
          <a:xfrm flipH="1" flipV="1">
            <a:off x="3085634" y="3617638"/>
            <a:ext cx="84662" cy="327730"/>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17" name="Прямая со стрелкой 22"/>
          <p:cNvCxnSpPr>
            <a:cxnSpLocks noChangeShapeType="1"/>
          </p:cNvCxnSpPr>
          <p:nvPr/>
        </p:nvCxnSpPr>
        <p:spPr bwMode="auto">
          <a:xfrm flipH="1" flipV="1">
            <a:off x="5715000" y="3550257"/>
            <a:ext cx="84662" cy="327730"/>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18" name="Title 1"/>
          <p:cNvSpPr>
            <a:spLocks noGrp="1"/>
          </p:cNvSpPr>
          <p:nvPr>
            <p:ph type="ctrTitle"/>
          </p:nvPr>
        </p:nvSpPr>
        <p:spPr>
          <a:xfrm>
            <a:off x="-406400" y="-517739"/>
            <a:ext cx="9834880" cy="1750110"/>
          </a:xfrm>
          <a:prstGeom prst="curvedLeftArrow">
            <a:avLst>
              <a:gd name="adj1" fmla="val 0"/>
              <a:gd name="adj2" fmla="val 50000"/>
              <a:gd name="adj3" fmla="val 25000"/>
            </a:avLst>
          </a:prstGeom>
        </p:spPr>
        <p:txBody>
          <a:bodyPr>
            <a:normAutofit/>
          </a:bodyPr>
          <a:lstStyle/>
          <a:p>
            <a:r>
              <a:rPr lang="en-US" sz="3600" b="1" dirty="0" smtClean="0"/>
              <a:t>Phase Contrast Microscopy </a:t>
            </a:r>
            <a:endParaRPr lang="en-US" sz="2800" dirty="0"/>
          </a:p>
        </p:txBody>
      </p:sp>
      <p:sp>
        <p:nvSpPr>
          <p:cNvPr id="19" name="TextBox 18"/>
          <p:cNvSpPr txBox="1"/>
          <p:nvPr/>
        </p:nvSpPr>
        <p:spPr>
          <a:xfrm>
            <a:off x="2348088" y="1549962"/>
            <a:ext cx="1644415" cy="369332"/>
          </a:xfrm>
          <a:prstGeom prst="rect">
            <a:avLst/>
          </a:prstGeom>
          <a:solidFill>
            <a:schemeClr val="bg1">
              <a:alpha val="67000"/>
            </a:schemeClr>
          </a:solidFill>
        </p:spPr>
        <p:txBody>
          <a:bodyPr wrap="square" rtlCol="0">
            <a:spAutoFit/>
          </a:bodyPr>
          <a:lstStyle/>
          <a:p>
            <a:r>
              <a:rPr lang="en-US" dirty="0" smtClean="0"/>
              <a:t>Phase contrast</a:t>
            </a:r>
            <a:endParaRPr lang="en-US" dirty="0"/>
          </a:p>
        </p:txBody>
      </p:sp>
      <p:sp>
        <p:nvSpPr>
          <p:cNvPr id="20" name="TextBox 19"/>
          <p:cNvSpPr txBox="1"/>
          <p:nvPr/>
        </p:nvSpPr>
        <p:spPr>
          <a:xfrm>
            <a:off x="4810946" y="1544037"/>
            <a:ext cx="2037647" cy="369332"/>
          </a:xfrm>
          <a:prstGeom prst="rect">
            <a:avLst/>
          </a:prstGeom>
          <a:solidFill>
            <a:schemeClr val="bg1">
              <a:alpha val="67000"/>
            </a:schemeClr>
          </a:solidFill>
        </p:spPr>
        <p:txBody>
          <a:bodyPr wrap="square" rtlCol="0">
            <a:spAutoFit/>
          </a:bodyPr>
          <a:lstStyle/>
          <a:p>
            <a:r>
              <a:rPr lang="en-US" dirty="0" smtClean="0"/>
              <a:t>No phase contrast</a:t>
            </a:r>
            <a:endParaRPr lang="en-US" dirty="0"/>
          </a:p>
        </p:txBody>
      </p:sp>
      <p:sp>
        <p:nvSpPr>
          <p:cNvPr id="24" name="TextBox 23"/>
          <p:cNvSpPr txBox="1"/>
          <p:nvPr/>
        </p:nvSpPr>
        <p:spPr>
          <a:xfrm>
            <a:off x="1053629" y="5028079"/>
            <a:ext cx="6886222" cy="369332"/>
          </a:xfrm>
          <a:prstGeom prst="rect">
            <a:avLst/>
          </a:prstGeom>
          <a:solidFill>
            <a:schemeClr val="bg1">
              <a:alpha val="67000"/>
            </a:schemeClr>
          </a:solidFill>
        </p:spPr>
        <p:txBody>
          <a:bodyPr wrap="square" rtlCol="0">
            <a:spAutoFit/>
          </a:bodyPr>
          <a:lstStyle/>
          <a:p>
            <a:r>
              <a:rPr lang="en-US" dirty="0" smtClean="0"/>
              <a:t>Phase contrast makes the edges of transparent structures better visible</a:t>
            </a:r>
            <a:endParaRPr lang="en-US" dirty="0"/>
          </a:p>
        </p:txBody>
      </p:sp>
    </p:spTree>
    <p:extLst>
      <p:ext uri="{BB962C8B-B14F-4D97-AF65-F5344CB8AC3E}">
        <p14:creationId xmlns:p14="http://schemas.microsoft.com/office/powerpoint/2010/main" val="297350621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C_Example.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4727" y="-177031"/>
            <a:ext cx="4130936" cy="6858000"/>
          </a:xfrm>
          <a:prstGeom prst="rect">
            <a:avLst/>
          </a:prstGeom>
        </p:spPr>
      </p:pic>
      <p:sp>
        <p:nvSpPr>
          <p:cNvPr id="18" name="Title 1"/>
          <p:cNvSpPr>
            <a:spLocks noGrp="1"/>
          </p:cNvSpPr>
          <p:nvPr>
            <p:ph type="ctrTitle"/>
          </p:nvPr>
        </p:nvSpPr>
        <p:spPr>
          <a:xfrm>
            <a:off x="3355878" y="-69274"/>
            <a:ext cx="6072601" cy="1232371"/>
          </a:xfrm>
          <a:prstGeom prst="curvedLeftArrow">
            <a:avLst>
              <a:gd name="adj1" fmla="val 0"/>
              <a:gd name="adj2" fmla="val 50000"/>
              <a:gd name="adj3" fmla="val 25000"/>
            </a:avLst>
          </a:prstGeom>
        </p:spPr>
        <p:txBody>
          <a:bodyPr>
            <a:normAutofit/>
          </a:bodyPr>
          <a:lstStyle/>
          <a:p>
            <a:r>
              <a:rPr lang="en-US" sz="3600" b="1" dirty="0" smtClean="0"/>
              <a:t>Differential Interference Contrast Microscopy (</a:t>
            </a:r>
            <a:r>
              <a:rPr lang="en-US" sz="3600" b="1" dirty="0"/>
              <a:t>DIC</a:t>
            </a:r>
            <a:r>
              <a:rPr lang="en-US" sz="3600" b="1" dirty="0" smtClean="0"/>
              <a:t>)</a:t>
            </a:r>
            <a:endParaRPr lang="en-US" sz="2800" dirty="0"/>
          </a:p>
        </p:txBody>
      </p:sp>
      <p:sp>
        <p:nvSpPr>
          <p:cNvPr id="33" name="Rectangle 32"/>
          <p:cNvSpPr/>
          <p:nvPr/>
        </p:nvSpPr>
        <p:spPr>
          <a:xfrm>
            <a:off x="2193636" y="627610"/>
            <a:ext cx="1547090" cy="59686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34"/>
          <p:cNvSpPr/>
          <p:nvPr/>
        </p:nvSpPr>
        <p:spPr>
          <a:xfrm>
            <a:off x="1667907" y="2750674"/>
            <a:ext cx="1631757" cy="6898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Rectangle 35"/>
          <p:cNvSpPr/>
          <p:nvPr/>
        </p:nvSpPr>
        <p:spPr>
          <a:xfrm>
            <a:off x="1158367" y="4995333"/>
            <a:ext cx="1631757" cy="2847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36"/>
          <p:cNvSpPr/>
          <p:nvPr/>
        </p:nvSpPr>
        <p:spPr>
          <a:xfrm>
            <a:off x="1667907" y="5348054"/>
            <a:ext cx="1631757" cy="11173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TextBox 21"/>
          <p:cNvSpPr txBox="1"/>
          <p:nvPr/>
        </p:nvSpPr>
        <p:spPr>
          <a:xfrm>
            <a:off x="4005448" y="1963217"/>
            <a:ext cx="4740477" cy="1477328"/>
          </a:xfrm>
          <a:prstGeom prst="rect">
            <a:avLst/>
          </a:prstGeom>
          <a:solidFill>
            <a:schemeClr val="bg1">
              <a:alpha val="67000"/>
            </a:schemeClr>
          </a:solidFill>
        </p:spPr>
        <p:txBody>
          <a:bodyPr wrap="square" rtlCol="0">
            <a:spAutoFit/>
          </a:bodyPr>
          <a:lstStyle/>
          <a:p>
            <a:r>
              <a:rPr lang="en-US" dirty="0" smtClean="0"/>
              <a:t>1) Sample is illuminated by two sources of polarized light at 0</a:t>
            </a:r>
            <a:r>
              <a:rPr lang="en-US" dirty="0"/>
              <a:t>°</a:t>
            </a:r>
            <a:r>
              <a:rPr lang="en-US" dirty="0" smtClean="0"/>
              <a:t> and 90° (perpendicular). The sources are offset 0.2 </a:t>
            </a:r>
            <a:r>
              <a:rPr lang="el-GR" dirty="0"/>
              <a:t>μ</a:t>
            </a:r>
            <a:r>
              <a:rPr lang="en-US" dirty="0" smtClean="0"/>
              <a:t>m apart</a:t>
            </a:r>
          </a:p>
          <a:p>
            <a:endParaRPr lang="en-US" dirty="0"/>
          </a:p>
          <a:p>
            <a:endParaRPr lang="en-US" dirty="0"/>
          </a:p>
        </p:txBody>
      </p:sp>
      <p:sp>
        <p:nvSpPr>
          <p:cNvPr id="39" name="TextBox 38"/>
          <p:cNvSpPr txBox="1"/>
          <p:nvPr/>
        </p:nvSpPr>
        <p:spPr>
          <a:xfrm rot="20286857">
            <a:off x="1480375" y="4952509"/>
            <a:ext cx="934523" cy="276999"/>
          </a:xfrm>
          <a:prstGeom prst="rect">
            <a:avLst/>
          </a:prstGeom>
          <a:solidFill>
            <a:schemeClr val="bg1">
              <a:alpha val="67000"/>
            </a:schemeClr>
          </a:solidFill>
        </p:spPr>
        <p:txBody>
          <a:bodyPr wrap="square" lIns="0" tIns="0" rIns="0" bIns="0" rtlCol="0">
            <a:spAutoFit/>
          </a:bodyPr>
          <a:lstStyle/>
          <a:p>
            <a:r>
              <a:rPr lang="en-US" dirty="0" smtClean="0">
                <a:solidFill>
                  <a:srgbClr val="0000FF"/>
                </a:solidFill>
              </a:rPr>
              <a:t>brighter</a:t>
            </a:r>
            <a:endParaRPr lang="en-US" dirty="0">
              <a:solidFill>
                <a:srgbClr val="0000FF"/>
              </a:solidFill>
            </a:endParaRPr>
          </a:p>
        </p:txBody>
      </p:sp>
      <p:sp>
        <p:nvSpPr>
          <p:cNvPr id="41" name="TextBox 40"/>
          <p:cNvSpPr txBox="1"/>
          <p:nvPr/>
        </p:nvSpPr>
        <p:spPr>
          <a:xfrm rot="663618">
            <a:off x="1665413" y="5890004"/>
            <a:ext cx="676580" cy="276999"/>
          </a:xfrm>
          <a:prstGeom prst="rect">
            <a:avLst/>
          </a:prstGeom>
          <a:solidFill>
            <a:schemeClr val="bg1">
              <a:alpha val="67000"/>
            </a:schemeClr>
          </a:solidFill>
        </p:spPr>
        <p:txBody>
          <a:bodyPr wrap="square" lIns="0" tIns="0" rIns="0" bIns="0" rtlCol="0">
            <a:spAutoFit/>
          </a:bodyPr>
          <a:lstStyle/>
          <a:p>
            <a:r>
              <a:rPr lang="en-US" dirty="0" smtClean="0">
                <a:solidFill>
                  <a:srgbClr val="0000FF"/>
                </a:solidFill>
              </a:rPr>
              <a:t>darker</a:t>
            </a:r>
            <a:endParaRPr lang="en-US" dirty="0">
              <a:solidFill>
                <a:srgbClr val="0000FF"/>
              </a:solidFill>
            </a:endParaRPr>
          </a:p>
        </p:txBody>
      </p:sp>
      <p:sp>
        <p:nvSpPr>
          <p:cNvPr id="23" name="TextBox 22"/>
          <p:cNvSpPr txBox="1"/>
          <p:nvPr/>
        </p:nvSpPr>
        <p:spPr>
          <a:xfrm>
            <a:off x="3946209" y="4110856"/>
            <a:ext cx="5120821" cy="2031325"/>
          </a:xfrm>
          <a:prstGeom prst="rect">
            <a:avLst/>
          </a:prstGeom>
          <a:solidFill>
            <a:schemeClr val="bg1">
              <a:alpha val="67000"/>
            </a:schemeClr>
          </a:solidFill>
        </p:spPr>
        <p:txBody>
          <a:bodyPr wrap="square" rtlCol="0">
            <a:spAutoFit/>
          </a:bodyPr>
          <a:lstStyle/>
          <a:p>
            <a:r>
              <a:rPr lang="en-US" dirty="0" smtClean="0"/>
              <a:t>2) A prism recombines the two perpendicular polarized rays into the same polarization (at 135</a:t>
            </a:r>
            <a:r>
              <a:rPr lang="en-US" dirty="0"/>
              <a:t>°</a:t>
            </a:r>
            <a:r>
              <a:rPr lang="en-US" dirty="0" smtClean="0"/>
              <a:t>)</a:t>
            </a:r>
            <a:r>
              <a:rPr lang="en-US" dirty="0"/>
              <a:t>. The combination of the rays leads to </a:t>
            </a:r>
            <a:r>
              <a:rPr lang="en-US" dirty="0" smtClean="0"/>
              <a:t>interference - </a:t>
            </a:r>
            <a:r>
              <a:rPr lang="en-US" dirty="0"/>
              <a:t>brightening or darkening </a:t>
            </a:r>
            <a:r>
              <a:rPr lang="en-US" dirty="0" smtClean="0"/>
              <a:t>of the image. </a:t>
            </a:r>
          </a:p>
          <a:p>
            <a:endParaRPr lang="en-US" dirty="0" smtClean="0"/>
          </a:p>
          <a:p>
            <a:endParaRPr lang="en-US" dirty="0"/>
          </a:p>
          <a:p>
            <a:endParaRPr lang="en-US" dirty="0"/>
          </a:p>
        </p:txBody>
      </p:sp>
      <p:cxnSp>
        <p:nvCxnSpPr>
          <p:cNvPr id="24" name="Прямая со стрелкой 22"/>
          <p:cNvCxnSpPr>
            <a:cxnSpLocks noChangeShapeType="1"/>
            <a:endCxn id="9" idx="1"/>
          </p:cNvCxnSpPr>
          <p:nvPr/>
        </p:nvCxnSpPr>
        <p:spPr bwMode="auto">
          <a:xfrm flipV="1">
            <a:off x="1000606" y="5132540"/>
            <a:ext cx="1338583" cy="547823"/>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30" name="Прямая со стрелкой 22"/>
          <p:cNvCxnSpPr>
            <a:cxnSpLocks noChangeShapeType="1"/>
          </p:cNvCxnSpPr>
          <p:nvPr/>
        </p:nvCxnSpPr>
        <p:spPr bwMode="auto">
          <a:xfrm>
            <a:off x="1462424" y="6142181"/>
            <a:ext cx="876765" cy="177030"/>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pic>
        <p:nvPicPr>
          <p:cNvPr id="9" name="Picture 8" descr="Interference_Constructiv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39189" y="4646293"/>
            <a:ext cx="1499262" cy="972494"/>
          </a:xfrm>
          <a:prstGeom prst="rect">
            <a:avLst/>
          </a:prstGeom>
        </p:spPr>
      </p:pic>
      <p:pic>
        <p:nvPicPr>
          <p:cNvPr id="29" name="Picture 28" descr="Interference_Destructive.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39189" y="5728490"/>
            <a:ext cx="1401537" cy="972165"/>
          </a:xfrm>
          <a:prstGeom prst="rect">
            <a:avLst/>
          </a:prstGeom>
        </p:spPr>
      </p:pic>
      <p:sp>
        <p:nvSpPr>
          <p:cNvPr id="42" name="TextBox 41"/>
          <p:cNvSpPr txBox="1"/>
          <p:nvPr/>
        </p:nvSpPr>
        <p:spPr>
          <a:xfrm>
            <a:off x="3946209" y="5580638"/>
            <a:ext cx="5120821" cy="369332"/>
          </a:xfrm>
          <a:prstGeom prst="rect">
            <a:avLst/>
          </a:prstGeom>
          <a:solidFill>
            <a:schemeClr val="bg1">
              <a:alpha val="67000"/>
            </a:schemeClr>
          </a:solidFill>
        </p:spPr>
        <p:txBody>
          <a:bodyPr wrap="square" rtlCol="0">
            <a:spAutoFit/>
          </a:bodyPr>
          <a:lstStyle/>
          <a:p>
            <a:r>
              <a:rPr lang="en-US" dirty="0" smtClean="0"/>
              <a:t>A DIC image creates an impression of a 3D-object</a:t>
            </a:r>
            <a:endParaRPr lang="en-US" dirty="0"/>
          </a:p>
        </p:txBody>
      </p:sp>
      <p:sp>
        <p:nvSpPr>
          <p:cNvPr id="43" name="Rectangle 42"/>
          <p:cNvSpPr/>
          <p:nvPr/>
        </p:nvSpPr>
        <p:spPr>
          <a:xfrm>
            <a:off x="576583" y="-152624"/>
            <a:ext cx="2723081" cy="5066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10304410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009159"/>
            <a:ext cx="4603599" cy="3836332"/>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74000"/>
                    </a14:imgEffect>
                    <a14:imgEffect>
                      <a14:brightnessContrast bright="-33000" contrast="46000"/>
                    </a14:imgEffect>
                  </a14:imgLayer>
                </a14:imgProps>
              </a:ext>
              <a:ext uri="{28A0092B-C50C-407E-A947-70E740481C1C}">
                <a14:useLocalDpi xmlns:a14="http://schemas.microsoft.com/office/drawing/2010/main"/>
              </a:ext>
            </a:extLst>
          </a:blip>
          <a:stretch>
            <a:fillRect/>
          </a:stretch>
        </p:blipFill>
        <p:spPr>
          <a:xfrm>
            <a:off x="4540401" y="1009159"/>
            <a:ext cx="4603599" cy="3836332"/>
          </a:xfrm>
          <a:prstGeom prst="rect">
            <a:avLst/>
          </a:prstGeom>
        </p:spPr>
      </p:pic>
      <p:sp>
        <p:nvSpPr>
          <p:cNvPr id="11" name="TextBox 10"/>
          <p:cNvSpPr txBox="1"/>
          <p:nvPr/>
        </p:nvSpPr>
        <p:spPr>
          <a:xfrm>
            <a:off x="6210493" y="4568492"/>
            <a:ext cx="2952599" cy="276999"/>
          </a:xfrm>
          <a:prstGeom prst="rect">
            <a:avLst/>
          </a:prstGeom>
          <a:solidFill>
            <a:schemeClr val="bg1">
              <a:alpha val="0"/>
            </a:schemeClr>
          </a:solidFill>
        </p:spPr>
        <p:txBody>
          <a:bodyPr wrap="square" rtlCol="0">
            <a:spAutoFit/>
          </a:bodyPr>
          <a:lstStyle/>
          <a:p>
            <a:r>
              <a:rPr lang="en-US" sz="1200" dirty="0" err="1">
                <a:solidFill>
                  <a:srgbClr val="0000FF"/>
                </a:solidFill>
              </a:rPr>
              <a:t>Palps</a:t>
            </a:r>
            <a:r>
              <a:rPr lang="en-US" sz="1200" dirty="0">
                <a:solidFill>
                  <a:srgbClr val="0000FF"/>
                </a:solidFill>
              </a:rPr>
              <a:t> of the chigger </a:t>
            </a:r>
            <a:r>
              <a:rPr lang="de-DE" sz="1200" i="1" dirty="0" err="1">
                <a:solidFill>
                  <a:srgbClr val="0000FF"/>
                </a:solidFill>
              </a:rPr>
              <a:t>Gahrliepia</a:t>
            </a:r>
            <a:r>
              <a:rPr lang="de-DE" sz="1200" i="1" dirty="0">
                <a:solidFill>
                  <a:srgbClr val="0000FF"/>
                </a:solidFill>
              </a:rPr>
              <a:t> </a:t>
            </a:r>
            <a:r>
              <a:rPr lang="de-DE" sz="1200" i="1" dirty="0" err="1">
                <a:solidFill>
                  <a:srgbClr val="0000FF"/>
                </a:solidFill>
              </a:rPr>
              <a:t>parmulaseta</a:t>
            </a:r>
            <a:endParaRPr lang="en-US" sz="1200" i="1" dirty="0">
              <a:solidFill>
                <a:srgbClr val="0000FF"/>
              </a:solidFill>
            </a:endParaRPr>
          </a:p>
        </p:txBody>
      </p:sp>
      <p:cxnSp>
        <p:nvCxnSpPr>
          <p:cNvPr id="12" name="Прямая со стрелкой 22"/>
          <p:cNvCxnSpPr>
            <a:cxnSpLocks noChangeShapeType="1"/>
          </p:cNvCxnSpPr>
          <p:nvPr/>
        </p:nvCxnSpPr>
        <p:spPr bwMode="auto">
          <a:xfrm flipV="1">
            <a:off x="1382889" y="2537991"/>
            <a:ext cx="225782" cy="327730"/>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17" name="Прямая со стрелкой 22"/>
          <p:cNvCxnSpPr>
            <a:cxnSpLocks noChangeShapeType="1"/>
          </p:cNvCxnSpPr>
          <p:nvPr/>
        </p:nvCxnSpPr>
        <p:spPr bwMode="auto">
          <a:xfrm>
            <a:off x="6016037" y="1663102"/>
            <a:ext cx="0" cy="298353"/>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18" name="Title 1"/>
          <p:cNvSpPr>
            <a:spLocks noGrp="1"/>
          </p:cNvSpPr>
          <p:nvPr>
            <p:ph type="ctrTitle"/>
          </p:nvPr>
        </p:nvSpPr>
        <p:spPr>
          <a:xfrm>
            <a:off x="-406400" y="-317616"/>
            <a:ext cx="9834880" cy="1056526"/>
          </a:xfrm>
          <a:prstGeom prst="curvedLeftArrow">
            <a:avLst>
              <a:gd name="adj1" fmla="val 0"/>
              <a:gd name="adj2" fmla="val 50000"/>
              <a:gd name="adj3" fmla="val 25000"/>
            </a:avLst>
          </a:prstGeom>
        </p:spPr>
        <p:txBody>
          <a:bodyPr>
            <a:normAutofit/>
          </a:bodyPr>
          <a:lstStyle/>
          <a:p>
            <a:r>
              <a:rPr lang="en-US" sz="3600" b="1" dirty="0" smtClean="0"/>
              <a:t>Phase Contrast </a:t>
            </a:r>
            <a:r>
              <a:rPr lang="en-US" sz="3600" b="1" dirty="0" err="1" smtClean="0"/>
              <a:t>vs</a:t>
            </a:r>
            <a:r>
              <a:rPr lang="en-US" sz="3600" b="1" dirty="0" smtClean="0"/>
              <a:t> DIC </a:t>
            </a:r>
            <a:endParaRPr lang="en-US" sz="2800" dirty="0"/>
          </a:p>
        </p:txBody>
      </p:sp>
      <p:sp>
        <p:nvSpPr>
          <p:cNvPr id="19" name="TextBox 18"/>
          <p:cNvSpPr txBox="1"/>
          <p:nvPr/>
        </p:nvSpPr>
        <p:spPr>
          <a:xfrm>
            <a:off x="1524000" y="586758"/>
            <a:ext cx="1644415" cy="369332"/>
          </a:xfrm>
          <a:prstGeom prst="rect">
            <a:avLst/>
          </a:prstGeom>
          <a:solidFill>
            <a:schemeClr val="bg1">
              <a:alpha val="67000"/>
            </a:schemeClr>
          </a:solidFill>
        </p:spPr>
        <p:txBody>
          <a:bodyPr wrap="square" rtlCol="0">
            <a:spAutoFit/>
          </a:bodyPr>
          <a:lstStyle/>
          <a:p>
            <a:r>
              <a:rPr lang="en-US" dirty="0" smtClean="0"/>
              <a:t>Phase contrast</a:t>
            </a:r>
            <a:endParaRPr lang="en-US" dirty="0"/>
          </a:p>
        </p:txBody>
      </p:sp>
      <p:sp>
        <p:nvSpPr>
          <p:cNvPr id="20" name="TextBox 19"/>
          <p:cNvSpPr txBox="1"/>
          <p:nvPr/>
        </p:nvSpPr>
        <p:spPr>
          <a:xfrm>
            <a:off x="5649146" y="607454"/>
            <a:ext cx="2037647" cy="369332"/>
          </a:xfrm>
          <a:prstGeom prst="rect">
            <a:avLst/>
          </a:prstGeom>
          <a:solidFill>
            <a:schemeClr val="bg1">
              <a:alpha val="67000"/>
            </a:schemeClr>
          </a:solidFill>
        </p:spPr>
        <p:txBody>
          <a:bodyPr wrap="square" rtlCol="0">
            <a:spAutoFit/>
          </a:bodyPr>
          <a:lstStyle/>
          <a:p>
            <a:pPr algn="ctr"/>
            <a:r>
              <a:rPr lang="en-US" dirty="0" smtClean="0"/>
              <a:t>DIC</a:t>
            </a:r>
            <a:endParaRPr lang="en-US" dirty="0"/>
          </a:p>
        </p:txBody>
      </p:sp>
      <p:cxnSp>
        <p:nvCxnSpPr>
          <p:cNvPr id="16" name="Прямая со стрелкой 22"/>
          <p:cNvCxnSpPr>
            <a:cxnSpLocks noChangeShapeType="1"/>
          </p:cNvCxnSpPr>
          <p:nvPr/>
        </p:nvCxnSpPr>
        <p:spPr bwMode="auto">
          <a:xfrm flipV="1">
            <a:off x="5791200" y="2448483"/>
            <a:ext cx="225782" cy="327730"/>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21" name="Прямая со стрелкой 22"/>
          <p:cNvCxnSpPr>
            <a:cxnSpLocks noChangeShapeType="1"/>
          </p:cNvCxnSpPr>
          <p:nvPr/>
        </p:nvCxnSpPr>
        <p:spPr bwMode="auto">
          <a:xfrm>
            <a:off x="1524000" y="1686483"/>
            <a:ext cx="0" cy="298353"/>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22" name="TextBox 21"/>
          <p:cNvSpPr txBox="1"/>
          <p:nvPr/>
        </p:nvSpPr>
        <p:spPr>
          <a:xfrm>
            <a:off x="119258" y="4960308"/>
            <a:ext cx="4394925" cy="369332"/>
          </a:xfrm>
          <a:prstGeom prst="rect">
            <a:avLst/>
          </a:prstGeom>
          <a:solidFill>
            <a:schemeClr val="bg1">
              <a:alpha val="67000"/>
            </a:schemeClr>
          </a:solidFill>
        </p:spPr>
        <p:txBody>
          <a:bodyPr wrap="square" rtlCol="0">
            <a:spAutoFit/>
          </a:bodyPr>
          <a:lstStyle/>
          <a:p>
            <a:endParaRPr lang="en-US" dirty="0"/>
          </a:p>
        </p:txBody>
      </p:sp>
      <p:cxnSp>
        <p:nvCxnSpPr>
          <p:cNvPr id="27" name="Прямая со стрелкой 22"/>
          <p:cNvCxnSpPr>
            <a:cxnSpLocks noChangeShapeType="1"/>
          </p:cNvCxnSpPr>
          <p:nvPr/>
        </p:nvCxnSpPr>
        <p:spPr bwMode="auto">
          <a:xfrm>
            <a:off x="643467" y="2052572"/>
            <a:ext cx="211667" cy="152400"/>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13" name="Rectangle 12"/>
          <p:cNvSpPr/>
          <p:nvPr/>
        </p:nvSpPr>
        <p:spPr>
          <a:xfrm>
            <a:off x="119258" y="1800170"/>
            <a:ext cx="591215" cy="369332"/>
          </a:xfrm>
          <a:prstGeom prst="rect">
            <a:avLst/>
          </a:prstGeom>
        </p:spPr>
        <p:txBody>
          <a:bodyPr wrap="none">
            <a:spAutoFit/>
          </a:bodyPr>
          <a:lstStyle/>
          <a:p>
            <a:r>
              <a:rPr lang="en-US" dirty="0"/>
              <a:t>halo</a:t>
            </a:r>
          </a:p>
        </p:txBody>
      </p:sp>
      <p:sp>
        <p:nvSpPr>
          <p:cNvPr id="14" name="Rectangle 13"/>
          <p:cNvSpPr/>
          <p:nvPr/>
        </p:nvSpPr>
        <p:spPr>
          <a:xfrm>
            <a:off x="9163092" y="2689153"/>
            <a:ext cx="4572000" cy="1200329"/>
          </a:xfrm>
          <a:prstGeom prst="rect">
            <a:avLst/>
          </a:prstGeom>
        </p:spPr>
        <p:txBody>
          <a:bodyPr>
            <a:spAutoFit/>
          </a:bodyPr>
          <a:lstStyle/>
          <a:p>
            <a:r>
              <a:rPr lang="en-US" dirty="0"/>
              <a:t>Phase contrast diffraction halo outside the plane of focus may obstruct the view of complex multidimensional objects and and make some object difficult to see. </a:t>
            </a:r>
          </a:p>
        </p:txBody>
      </p:sp>
      <p:graphicFrame>
        <p:nvGraphicFramePr>
          <p:cNvPr id="15" name="Table 14"/>
          <p:cNvGraphicFramePr>
            <a:graphicFrameLocks noGrp="1"/>
          </p:cNvGraphicFramePr>
          <p:nvPr>
            <p:extLst>
              <p:ext uri="{D42A27DB-BD31-4B8C-83A1-F6EECF244321}">
                <p14:modId xmlns:p14="http://schemas.microsoft.com/office/powerpoint/2010/main" val="3388381266"/>
              </p:ext>
            </p:extLst>
          </p:nvPr>
        </p:nvGraphicFramePr>
        <p:xfrm>
          <a:off x="119258" y="4960308"/>
          <a:ext cx="8953162" cy="1554479"/>
        </p:xfrm>
        <a:graphic>
          <a:graphicData uri="http://schemas.openxmlformats.org/drawingml/2006/table">
            <a:tbl>
              <a:tblPr firstRow="1" bandRow="1">
                <a:tableStyleId>{5C22544A-7EE6-4342-B048-85BDC9FD1C3A}</a:tableStyleId>
              </a:tblPr>
              <a:tblGrid>
                <a:gridCol w="4476581"/>
                <a:gridCol w="4476581"/>
              </a:tblGrid>
              <a:tr h="43236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 Diffraction halo outside the plane of focus</a:t>
                      </a:r>
                    </a:p>
                    <a:p>
                      <a:r>
                        <a:rPr lang="en-US" dirty="0" smtClean="0"/>
                        <a:t>(may confuse the view of some structures)</a:t>
                      </a:r>
                      <a:endParaRPr lang="en-US" dirty="0"/>
                    </a:p>
                  </a:txBody>
                  <a:tcPr/>
                </a:tc>
                <a:tc>
                  <a:txBody>
                    <a:bodyPr/>
                    <a:lstStyle/>
                    <a:p>
                      <a:r>
                        <a:rPr lang="en-US" dirty="0" smtClean="0"/>
                        <a:t>2) No halo</a:t>
                      </a:r>
                      <a:endParaRPr lang="en-US" dirty="0"/>
                    </a:p>
                  </a:txBody>
                  <a:tcPr/>
                </a:tc>
              </a:tr>
              <a:tr h="553045">
                <a:tc>
                  <a:txBody>
                    <a:bodyPr/>
                    <a:lstStyle/>
                    <a:p>
                      <a:r>
                        <a:rPr lang="en-US" dirty="0" smtClean="0"/>
                        <a:t>2) Density represented as darkening</a:t>
                      </a:r>
                      <a:endParaRPr lang="en-US" dirty="0"/>
                    </a:p>
                  </a:txBody>
                  <a:tcPr/>
                </a:tc>
                <a:tc>
                  <a:txBody>
                    <a:bodyPr/>
                    <a:lstStyle/>
                    <a:p>
                      <a:r>
                        <a:rPr lang="en-US" dirty="0" smtClean="0"/>
                        <a:t>2)</a:t>
                      </a:r>
                      <a:r>
                        <a:rPr lang="en-US" baseline="0" dirty="0" smtClean="0"/>
                        <a:t> Density represented as darkening and brightening (false 3D image)</a:t>
                      </a:r>
                    </a:p>
                    <a:p>
                      <a:r>
                        <a:rPr lang="en-US" baseline="0" dirty="0" smtClean="0"/>
                        <a:t>(bright areas may blend with the background)</a:t>
                      </a:r>
                      <a:endParaRPr lang="en-US" dirty="0"/>
                    </a:p>
                  </a:txBody>
                  <a:tcPr/>
                </a:tc>
              </a:tr>
            </a:tbl>
          </a:graphicData>
        </a:graphic>
      </p:graphicFrame>
      <p:cxnSp>
        <p:nvCxnSpPr>
          <p:cNvPr id="29" name="Прямая со стрелкой 22"/>
          <p:cNvCxnSpPr>
            <a:cxnSpLocks noChangeShapeType="1"/>
          </p:cNvCxnSpPr>
          <p:nvPr/>
        </p:nvCxnSpPr>
        <p:spPr bwMode="auto">
          <a:xfrm>
            <a:off x="5181600" y="1905000"/>
            <a:ext cx="211667" cy="152400"/>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30" name="TextBox 29"/>
          <p:cNvSpPr txBox="1"/>
          <p:nvPr/>
        </p:nvSpPr>
        <p:spPr>
          <a:xfrm>
            <a:off x="7750848" y="4203470"/>
            <a:ext cx="954425" cy="246221"/>
          </a:xfrm>
          <a:prstGeom prst="rect">
            <a:avLst/>
          </a:prstGeom>
          <a:solidFill>
            <a:schemeClr val="bg1">
              <a:alpha val="0"/>
            </a:schemeClr>
          </a:solidFill>
        </p:spPr>
        <p:txBody>
          <a:bodyPr wrap="square" lIns="0" tIns="0" rIns="0" bIns="0" rtlCol="0">
            <a:spAutoFit/>
          </a:bodyPr>
          <a:lstStyle/>
          <a:p>
            <a:pPr algn="ctr"/>
            <a:r>
              <a:rPr lang="en-US" sz="1600" dirty="0" smtClean="0"/>
              <a:t>bright</a:t>
            </a:r>
            <a:endParaRPr lang="en-US" sz="1600" dirty="0"/>
          </a:p>
        </p:txBody>
      </p:sp>
      <p:sp>
        <p:nvSpPr>
          <p:cNvPr id="31" name="TextBox 30"/>
          <p:cNvSpPr txBox="1"/>
          <p:nvPr/>
        </p:nvSpPr>
        <p:spPr>
          <a:xfrm>
            <a:off x="4603599" y="1625464"/>
            <a:ext cx="954425" cy="246221"/>
          </a:xfrm>
          <a:prstGeom prst="rect">
            <a:avLst/>
          </a:prstGeom>
          <a:solidFill>
            <a:schemeClr val="bg1">
              <a:alpha val="0"/>
            </a:schemeClr>
          </a:solidFill>
        </p:spPr>
        <p:txBody>
          <a:bodyPr wrap="square" lIns="0" tIns="0" rIns="0" bIns="0" rtlCol="0">
            <a:spAutoFit/>
          </a:bodyPr>
          <a:lstStyle/>
          <a:p>
            <a:pPr algn="ctr"/>
            <a:r>
              <a:rPr lang="en-US" sz="1600" dirty="0" smtClean="0"/>
              <a:t>dark</a:t>
            </a:r>
            <a:endParaRPr lang="en-US" sz="1600" dirty="0"/>
          </a:p>
        </p:txBody>
      </p:sp>
      <p:cxnSp>
        <p:nvCxnSpPr>
          <p:cNvPr id="32" name="Прямая со стрелкой 22"/>
          <p:cNvCxnSpPr>
            <a:cxnSpLocks noChangeShapeType="1"/>
          </p:cNvCxnSpPr>
          <p:nvPr/>
        </p:nvCxnSpPr>
        <p:spPr bwMode="auto">
          <a:xfrm flipH="1" flipV="1">
            <a:off x="7672939" y="4126463"/>
            <a:ext cx="193364" cy="145391"/>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36" name="Прямая со стрелкой 22"/>
          <p:cNvCxnSpPr>
            <a:cxnSpLocks noChangeShapeType="1"/>
          </p:cNvCxnSpPr>
          <p:nvPr/>
        </p:nvCxnSpPr>
        <p:spPr bwMode="auto">
          <a:xfrm flipH="1">
            <a:off x="8001000" y="3602182"/>
            <a:ext cx="265545" cy="125171"/>
          </a:xfrm>
          <a:prstGeom prst="straightConnector1">
            <a:avLst/>
          </a:prstGeom>
          <a:noFill/>
          <a:ln w="28575">
            <a:solidFill>
              <a:srgbClr val="660066"/>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39" name="Rectangle 38"/>
          <p:cNvSpPr/>
          <p:nvPr/>
        </p:nvSpPr>
        <p:spPr>
          <a:xfrm>
            <a:off x="856830" y="1289647"/>
            <a:ext cx="1429110" cy="369332"/>
          </a:xfrm>
          <a:prstGeom prst="rect">
            <a:avLst/>
          </a:prstGeom>
        </p:spPr>
        <p:txBody>
          <a:bodyPr wrap="none">
            <a:spAutoFit/>
          </a:bodyPr>
          <a:lstStyle/>
          <a:p>
            <a:r>
              <a:rPr lang="en-US" dirty="0" smtClean="0"/>
              <a:t>poorly visible</a:t>
            </a:r>
            <a:endParaRPr lang="en-US" dirty="0"/>
          </a:p>
        </p:txBody>
      </p:sp>
      <p:sp>
        <p:nvSpPr>
          <p:cNvPr id="40" name="Rectangle 39"/>
          <p:cNvSpPr/>
          <p:nvPr/>
        </p:nvSpPr>
        <p:spPr>
          <a:xfrm>
            <a:off x="5393267" y="1250368"/>
            <a:ext cx="1404313" cy="369332"/>
          </a:xfrm>
          <a:prstGeom prst="rect">
            <a:avLst/>
          </a:prstGeom>
        </p:spPr>
        <p:txBody>
          <a:bodyPr wrap="none">
            <a:spAutoFit/>
          </a:bodyPr>
          <a:lstStyle/>
          <a:p>
            <a:r>
              <a:rPr lang="en-US" dirty="0" smtClean="0"/>
              <a:t>better visible</a:t>
            </a:r>
            <a:endParaRPr lang="en-US" dirty="0"/>
          </a:p>
        </p:txBody>
      </p:sp>
      <p:sp>
        <p:nvSpPr>
          <p:cNvPr id="42" name="Rectangle 41"/>
          <p:cNvSpPr/>
          <p:nvPr/>
        </p:nvSpPr>
        <p:spPr>
          <a:xfrm>
            <a:off x="8221638" y="3437622"/>
            <a:ext cx="924051" cy="461665"/>
          </a:xfrm>
          <a:prstGeom prst="rect">
            <a:avLst/>
          </a:prstGeom>
        </p:spPr>
        <p:txBody>
          <a:bodyPr wrap="none">
            <a:spAutoFit/>
          </a:bodyPr>
          <a:lstStyle/>
          <a:p>
            <a:r>
              <a:rPr lang="en-US" sz="1200" dirty="0" smtClean="0"/>
              <a:t>Blends with</a:t>
            </a:r>
          </a:p>
          <a:p>
            <a:r>
              <a:rPr lang="en-US" sz="1200" dirty="0" smtClean="0"/>
              <a:t>background</a:t>
            </a:r>
            <a:endParaRPr lang="en-US" sz="1200" dirty="0"/>
          </a:p>
        </p:txBody>
      </p:sp>
      <p:cxnSp>
        <p:nvCxnSpPr>
          <p:cNvPr id="43" name="Прямая со стрелкой 22"/>
          <p:cNvCxnSpPr>
            <a:cxnSpLocks noChangeShapeType="1"/>
          </p:cNvCxnSpPr>
          <p:nvPr/>
        </p:nvCxnSpPr>
        <p:spPr bwMode="auto">
          <a:xfrm flipH="1">
            <a:off x="3581400" y="3733800"/>
            <a:ext cx="265545" cy="125171"/>
          </a:xfrm>
          <a:prstGeom prst="straightConnector1">
            <a:avLst/>
          </a:prstGeom>
          <a:noFill/>
          <a:ln w="28575">
            <a:solidFill>
              <a:srgbClr val="660066"/>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44" name="Rectangle 43"/>
          <p:cNvSpPr/>
          <p:nvPr/>
        </p:nvSpPr>
        <p:spPr>
          <a:xfrm>
            <a:off x="3810794" y="3480132"/>
            <a:ext cx="924051" cy="646331"/>
          </a:xfrm>
          <a:prstGeom prst="rect">
            <a:avLst/>
          </a:prstGeom>
        </p:spPr>
        <p:txBody>
          <a:bodyPr wrap="none">
            <a:spAutoFit/>
          </a:bodyPr>
          <a:lstStyle/>
          <a:p>
            <a:r>
              <a:rPr lang="en-US" sz="1200" dirty="0" smtClean="0"/>
              <a:t>contrasts </a:t>
            </a:r>
          </a:p>
          <a:p>
            <a:r>
              <a:rPr lang="en-US" sz="1200" dirty="0" smtClean="0"/>
              <a:t>with</a:t>
            </a:r>
          </a:p>
          <a:p>
            <a:r>
              <a:rPr lang="en-US" sz="1200" dirty="0" smtClean="0"/>
              <a:t>background</a:t>
            </a:r>
            <a:endParaRPr lang="en-US" sz="1200" dirty="0"/>
          </a:p>
        </p:txBody>
      </p:sp>
    </p:spTree>
    <p:extLst>
      <p:ext uri="{BB962C8B-B14F-4D97-AF65-F5344CB8AC3E}">
        <p14:creationId xmlns:p14="http://schemas.microsoft.com/office/powerpoint/2010/main" val="296197293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2228" y="6281033"/>
            <a:ext cx="9026516" cy="646331"/>
          </a:xfrm>
          <a:prstGeom prst="rect">
            <a:avLst/>
          </a:prstGeom>
          <a:solidFill>
            <a:schemeClr val="bg1">
              <a:alpha val="67000"/>
            </a:schemeClr>
          </a:solidFill>
        </p:spPr>
        <p:txBody>
          <a:bodyPr wrap="square" rtlCol="0">
            <a:spAutoFit/>
          </a:bodyPr>
          <a:lstStyle/>
          <a:p>
            <a:pPr algn="ctr"/>
            <a:r>
              <a:rPr lang="en-US" dirty="0" smtClean="0"/>
              <a:t>Generally, for very transparent specimens, phase contrast gives more details. It is preferred here.</a:t>
            </a:r>
            <a:endParaRPr lang="en-US" dirty="0"/>
          </a:p>
        </p:txBody>
      </p:sp>
      <p:cxnSp>
        <p:nvCxnSpPr>
          <p:cNvPr id="12" name="Прямая со стрелкой 22"/>
          <p:cNvCxnSpPr>
            <a:cxnSpLocks noChangeShapeType="1"/>
          </p:cNvCxnSpPr>
          <p:nvPr/>
        </p:nvCxnSpPr>
        <p:spPr bwMode="auto">
          <a:xfrm flipH="1" flipV="1">
            <a:off x="3085634" y="3115381"/>
            <a:ext cx="84662" cy="327730"/>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17" name="Прямая со стрелкой 22"/>
          <p:cNvCxnSpPr>
            <a:cxnSpLocks noChangeShapeType="1"/>
          </p:cNvCxnSpPr>
          <p:nvPr/>
        </p:nvCxnSpPr>
        <p:spPr bwMode="auto">
          <a:xfrm flipH="1" flipV="1">
            <a:off x="5715000" y="3048000"/>
            <a:ext cx="84662" cy="327730"/>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19" name="TextBox 18"/>
          <p:cNvSpPr txBox="1"/>
          <p:nvPr/>
        </p:nvSpPr>
        <p:spPr>
          <a:xfrm>
            <a:off x="1525881" y="678373"/>
            <a:ext cx="1644415" cy="369332"/>
          </a:xfrm>
          <a:prstGeom prst="rect">
            <a:avLst/>
          </a:prstGeom>
          <a:solidFill>
            <a:schemeClr val="bg1">
              <a:alpha val="67000"/>
            </a:schemeClr>
          </a:solidFill>
        </p:spPr>
        <p:txBody>
          <a:bodyPr wrap="square" rtlCol="0">
            <a:spAutoFit/>
          </a:bodyPr>
          <a:lstStyle/>
          <a:p>
            <a:r>
              <a:rPr lang="en-US" dirty="0" smtClean="0"/>
              <a:t>Phase contrast</a:t>
            </a:r>
            <a:endParaRPr lang="en-US" dirty="0"/>
          </a:p>
        </p:txBody>
      </p:sp>
      <p:sp>
        <p:nvSpPr>
          <p:cNvPr id="20" name="TextBox 19"/>
          <p:cNvSpPr txBox="1"/>
          <p:nvPr/>
        </p:nvSpPr>
        <p:spPr>
          <a:xfrm>
            <a:off x="5942658" y="678373"/>
            <a:ext cx="2037647" cy="369332"/>
          </a:xfrm>
          <a:prstGeom prst="rect">
            <a:avLst/>
          </a:prstGeom>
          <a:solidFill>
            <a:schemeClr val="bg1">
              <a:alpha val="67000"/>
            </a:schemeClr>
          </a:solidFill>
        </p:spPr>
        <p:txBody>
          <a:bodyPr wrap="square" rtlCol="0">
            <a:spAutoFit/>
          </a:bodyPr>
          <a:lstStyle/>
          <a:p>
            <a:r>
              <a:rPr lang="en-US" dirty="0" smtClean="0"/>
              <a:t>DIC</a:t>
            </a:r>
            <a:endParaRPr lang="en-US" dirty="0"/>
          </a:p>
        </p:txBody>
      </p:sp>
      <p:pic>
        <p:nvPicPr>
          <p:cNvPr id="2" name="Picture 1" descr="phase_Riccardoella_(Proriccardoella)_triodopsis_HK_85-0205-001_female_holotype.ti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228" y="1000958"/>
            <a:ext cx="4291887" cy="5232090"/>
          </a:xfrm>
          <a:prstGeom prst="rect">
            <a:avLst/>
          </a:prstGeom>
        </p:spPr>
      </p:pic>
      <p:pic>
        <p:nvPicPr>
          <p:cNvPr id="3" name="Picture 2" descr="Riccardoella_(Proriccardoella)_triodopsis_HK_85-0205-001_female_holotype.t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8153" y="1000957"/>
            <a:ext cx="4550591" cy="5280076"/>
          </a:xfrm>
          <a:prstGeom prst="rect">
            <a:avLst/>
          </a:prstGeom>
        </p:spPr>
      </p:pic>
      <p:sp>
        <p:nvSpPr>
          <p:cNvPr id="4" name="Rectangle 3"/>
          <p:cNvSpPr/>
          <p:nvPr/>
        </p:nvSpPr>
        <p:spPr>
          <a:xfrm>
            <a:off x="7460611" y="5947681"/>
            <a:ext cx="1608133" cy="276999"/>
          </a:xfrm>
          <a:prstGeom prst="rect">
            <a:avLst/>
          </a:prstGeom>
        </p:spPr>
        <p:txBody>
          <a:bodyPr wrap="none">
            <a:spAutoFit/>
          </a:bodyPr>
          <a:lstStyle/>
          <a:p>
            <a:r>
              <a:rPr lang="nl-NL" sz="1200" dirty="0" err="1" smtClean="0">
                <a:solidFill>
                  <a:srgbClr val="0000FF"/>
                </a:solidFill>
              </a:rPr>
              <a:t>Riccardoella</a:t>
            </a:r>
            <a:r>
              <a:rPr lang="nl-NL" sz="1200" dirty="0" smtClean="0">
                <a:solidFill>
                  <a:srgbClr val="0000FF"/>
                </a:solidFill>
              </a:rPr>
              <a:t> </a:t>
            </a:r>
            <a:r>
              <a:rPr lang="nl-NL" sz="1200" dirty="0" err="1" smtClean="0">
                <a:solidFill>
                  <a:srgbClr val="0000FF"/>
                </a:solidFill>
              </a:rPr>
              <a:t>triodopsis</a:t>
            </a:r>
            <a:endParaRPr lang="en-US" sz="1200" dirty="0">
              <a:solidFill>
                <a:srgbClr val="0000FF"/>
              </a:solidFill>
            </a:endParaRPr>
          </a:p>
        </p:txBody>
      </p:sp>
      <p:sp>
        <p:nvSpPr>
          <p:cNvPr id="15" name="Title 1"/>
          <p:cNvSpPr>
            <a:spLocks noGrp="1"/>
          </p:cNvSpPr>
          <p:nvPr>
            <p:ph type="ctrTitle"/>
          </p:nvPr>
        </p:nvSpPr>
        <p:spPr>
          <a:xfrm>
            <a:off x="-406400" y="-317616"/>
            <a:ext cx="9834880" cy="1056526"/>
          </a:xfrm>
          <a:prstGeom prst="curvedLeftArrow">
            <a:avLst>
              <a:gd name="adj1" fmla="val 0"/>
              <a:gd name="adj2" fmla="val 50000"/>
              <a:gd name="adj3" fmla="val 25000"/>
            </a:avLst>
          </a:prstGeom>
        </p:spPr>
        <p:txBody>
          <a:bodyPr>
            <a:normAutofit/>
          </a:bodyPr>
          <a:lstStyle/>
          <a:p>
            <a:r>
              <a:rPr lang="en-US" sz="3600" b="1" dirty="0" smtClean="0"/>
              <a:t>Phase Contrast </a:t>
            </a:r>
            <a:r>
              <a:rPr lang="en-US" sz="3600" b="1" dirty="0" err="1" smtClean="0"/>
              <a:t>vs</a:t>
            </a:r>
            <a:r>
              <a:rPr lang="en-US" sz="3600" b="1" dirty="0" smtClean="0"/>
              <a:t> DIC </a:t>
            </a:r>
            <a:endParaRPr lang="en-US" sz="2800" dirty="0"/>
          </a:p>
        </p:txBody>
      </p:sp>
      <p:cxnSp>
        <p:nvCxnSpPr>
          <p:cNvPr id="16" name="Прямая со стрелкой 22"/>
          <p:cNvCxnSpPr>
            <a:cxnSpLocks noChangeShapeType="1"/>
          </p:cNvCxnSpPr>
          <p:nvPr/>
        </p:nvCxnSpPr>
        <p:spPr bwMode="auto">
          <a:xfrm>
            <a:off x="935208" y="2958446"/>
            <a:ext cx="160876" cy="200807"/>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21" name="TextBox 20"/>
          <p:cNvSpPr txBox="1"/>
          <p:nvPr/>
        </p:nvSpPr>
        <p:spPr>
          <a:xfrm>
            <a:off x="42228" y="2680974"/>
            <a:ext cx="1250575" cy="184666"/>
          </a:xfrm>
          <a:prstGeom prst="rect">
            <a:avLst/>
          </a:prstGeom>
          <a:solidFill>
            <a:schemeClr val="bg1">
              <a:alpha val="0"/>
            </a:schemeClr>
          </a:solidFill>
        </p:spPr>
        <p:txBody>
          <a:bodyPr wrap="square" lIns="0" tIns="0" rIns="0" bIns="0" rtlCol="0">
            <a:spAutoFit/>
          </a:bodyPr>
          <a:lstStyle/>
          <a:p>
            <a:pPr algn="ctr"/>
            <a:r>
              <a:rPr lang="en-US" sz="1200" dirty="0" smtClean="0"/>
              <a:t>Setae better visible</a:t>
            </a:r>
            <a:endParaRPr lang="en-US" sz="1200" dirty="0"/>
          </a:p>
        </p:txBody>
      </p:sp>
      <p:cxnSp>
        <p:nvCxnSpPr>
          <p:cNvPr id="22" name="Прямая со стрелкой 22"/>
          <p:cNvCxnSpPr>
            <a:cxnSpLocks noChangeShapeType="1"/>
          </p:cNvCxnSpPr>
          <p:nvPr/>
        </p:nvCxnSpPr>
        <p:spPr bwMode="auto">
          <a:xfrm flipH="1">
            <a:off x="3285904" y="5177847"/>
            <a:ext cx="222722" cy="188662"/>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23" name="Прямая со стрелкой 22"/>
          <p:cNvCxnSpPr>
            <a:cxnSpLocks noChangeShapeType="1"/>
          </p:cNvCxnSpPr>
          <p:nvPr/>
        </p:nvCxnSpPr>
        <p:spPr bwMode="auto">
          <a:xfrm flipH="1" flipV="1">
            <a:off x="2676025" y="3177196"/>
            <a:ext cx="168010" cy="198534"/>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24" name="Прямая со стрелкой 22"/>
          <p:cNvCxnSpPr>
            <a:cxnSpLocks noChangeShapeType="1"/>
          </p:cNvCxnSpPr>
          <p:nvPr/>
        </p:nvCxnSpPr>
        <p:spPr bwMode="auto">
          <a:xfrm>
            <a:off x="5514024" y="3156980"/>
            <a:ext cx="160876" cy="200807"/>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25" name="Прямая со стрелкой 22"/>
          <p:cNvCxnSpPr>
            <a:cxnSpLocks noChangeShapeType="1"/>
          </p:cNvCxnSpPr>
          <p:nvPr/>
        </p:nvCxnSpPr>
        <p:spPr bwMode="auto">
          <a:xfrm flipV="1">
            <a:off x="6023290" y="5947681"/>
            <a:ext cx="237719" cy="198534"/>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26" name="Прямая со стрелкой 22"/>
          <p:cNvCxnSpPr>
            <a:cxnSpLocks noChangeShapeType="1"/>
          </p:cNvCxnSpPr>
          <p:nvPr/>
        </p:nvCxnSpPr>
        <p:spPr bwMode="auto">
          <a:xfrm flipH="1" flipV="1">
            <a:off x="7254841" y="3375730"/>
            <a:ext cx="168010" cy="198534"/>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32" name="Прямая со стрелкой 22"/>
          <p:cNvCxnSpPr>
            <a:cxnSpLocks noChangeShapeType="1"/>
          </p:cNvCxnSpPr>
          <p:nvPr/>
        </p:nvCxnSpPr>
        <p:spPr bwMode="auto">
          <a:xfrm flipH="1">
            <a:off x="8077200" y="5486400"/>
            <a:ext cx="222722" cy="188662"/>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33" name="Прямая со стрелкой 22"/>
          <p:cNvCxnSpPr>
            <a:cxnSpLocks noChangeShapeType="1"/>
          </p:cNvCxnSpPr>
          <p:nvPr/>
        </p:nvCxnSpPr>
        <p:spPr bwMode="auto">
          <a:xfrm flipV="1">
            <a:off x="1447800" y="5791200"/>
            <a:ext cx="237719" cy="198534"/>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Tree>
    <p:extLst>
      <p:ext uri="{BB962C8B-B14F-4D97-AF65-F5344CB8AC3E}">
        <p14:creationId xmlns:p14="http://schemas.microsoft.com/office/powerpoint/2010/main" val="211334906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2228" y="6281033"/>
            <a:ext cx="9026516" cy="646331"/>
          </a:xfrm>
          <a:prstGeom prst="rect">
            <a:avLst/>
          </a:prstGeom>
          <a:solidFill>
            <a:schemeClr val="bg1">
              <a:alpha val="67000"/>
            </a:schemeClr>
          </a:solidFill>
        </p:spPr>
        <p:txBody>
          <a:bodyPr wrap="square" rtlCol="0">
            <a:spAutoFit/>
          </a:bodyPr>
          <a:lstStyle/>
          <a:p>
            <a:pPr algn="ctr"/>
            <a:r>
              <a:rPr lang="en-US" dirty="0" smtClean="0"/>
              <a:t>For less transparent specimens, phase contrast may create too much visual clutter. DIC is preferred here</a:t>
            </a:r>
            <a:endParaRPr lang="en-US" dirty="0"/>
          </a:p>
        </p:txBody>
      </p:sp>
      <p:sp>
        <p:nvSpPr>
          <p:cNvPr id="19" name="TextBox 18"/>
          <p:cNvSpPr txBox="1"/>
          <p:nvPr/>
        </p:nvSpPr>
        <p:spPr>
          <a:xfrm>
            <a:off x="1593614" y="493707"/>
            <a:ext cx="1644415" cy="369332"/>
          </a:xfrm>
          <a:prstGeom prst="rect">
            <a:avLst/>
          </a:prstGeom>
          <a:solidFill>
            <a:schemeClr val="bg1">
              <a:alpha val="67000"/>
            </a:schemeClr>
          </a:solidFill>
        </p:spPr>
        <p:txBody>
          <a:bodyPr wrap="square" rtlCol="0">
            <a:spAutoFit/>
          </a:bodyPr>
          <a:lstStyle/>
          <a:p>
            <a:r>
              <a:rPr lang="en-US" dirty="0" smtClean="0"/>
              <a:t>Phase contrast</a:t>
            </a:r>
            <a:endParaRPr lang="en-US" dirty="0"/>
          </a:p>
        </p:txBody>
      </p:sp>
      <p:sp>
        <p:nvSpPr>
          <p:cNvPr id="20" name="TextBox 19"/>
          <p:cNvSpPr txBox="1"/>
          <p:nvPr/>
        </p:nvSpPr>
        <p:spPr>
          <a:xfrm>
            <a:off x="5942658" y="554244"/>
            <a:ext cx="2037647" cy="369332"/>
          </a:xfrm>
          <a:prstGeom prst="rect">
            <a:avLst/>
          </a:prstGeom>
          <a:solidFill>
            <a:schemeClr val="bg1">
              <a:alpha val="67000"/>
            </a:schemeClr>
          </a:solidFill>
        </p:spPr>
        <p:txBody>
          <a:bodyPr wrap="square" rtlCol="0">
            <a:spAutoFit/>
          </a:bodyPr>
          <a:lstStyle/>
          <a:p>
            <a:pPr algn="ctr"/>
            <a:r>
              <a:rPr lang="en-US" dirty="0" smtClean="0"/>
              <a:t>DIC</a:t>
            </a:r>
            <a:endParaRPr lang="en-US" dirty="0"/>
          </a:p>
        </p:txBody>
      </p:sp>
      <p:sp>
        <p:nvSpPr>
          <p:cNvPr id="4" name="Rectangle 3"/>
          <p:cNvSpPr/>
          <p:nvPr/>
        </p:nvSpPr>
        <p:spPr>
          <a:xfrm>
            <a:off x="7460611" y="5947681"/>
            <a:ext cx="1608133" cy="276999"/>
          </a:xfrm>
          <a:prstGeom prst="rect">
            <a:avLst/>
          </a:prstGeom>
        </p:spPr>
        <p:txBody>
          <a:bodyPr wrap="none">
            <a:spAutoFit/>
          </a:bodyPr>
          <a:lstStyle/>
          <a:p>
            <a:r>
              <a:rPr lang="nl-NL" sz="1200" dirty="0" err="1" smtClean="0">
                <a:solidFill>
                  <a:srgbClr val="0000FF"/>
                </a:solidFill>
              </a:rPr>
              <a:t>Riccardoella</a:t>
            </a:r>
            <a:r>
              <a:rPr lang="nl-NL" sz="1200" dirty="0" smtClean="0">
                <a:solidFill>
                  <a:srgbClr val="0000FF"/>
                </a:solidFill>
              </a:rPr>
              <a:t> </a:t>
            </a:r>
            <a:r>
              <a:rPr lang="nl-NL" sz="1200" dirty="0" err="1" smtClean="0">
                <a:solidFill>
                  <a:srgbClr val="0000FF"/>
                </a:solidFill>
              </a:rPr>
              <a:t>triodopsis</a:t>
            </a:r>
            <a:endParaRPr lang="en-US" sz="1200" dirty="0">
              <a:solidFill>
                <a:srgbClr val="0000FF"/>
              </a:solidFill>
            </a:endParaRPr>
          </a:p>
        </p:txBody>
      </p:sp>
      <p:sp>
        <p:nvSpPr>
          <p:cNvPr id="15" name="Title 1"/>
          <p:cNvSpPr>
            <a:spLocks noGrp="1"/>
          </p:cNvSpPr>
          <p:nvPr>
            <p:ph type="ctrTitle"/>
          </p:nvPr>
        </p:nvSpPr>
        <p:spPr>
          <a:xfrm>
            <a:off x="-406400" y="-317616"/>
            <a:ext cx="9834880" cy="1056526"/>
          </a:xfrm>
          <a:prstGeom prst="curvedLeftArrow">
            <a:avLst>
              <a:gd name="adj1" fmla="val 0"/>
              <a:gd name="adj2" fmla="val 50000"/>
              <a:gd name="adj3" fmla="val 25000"/>
            </a:avLst>
          </a:prstGeom>
        </p:spPr>
        <p:txBody>
          <a:bodyPr>
            <a:normAutofit/>
          </a:bodyPr>
          <a:lstStyle/>
          <a:p>
            <a:r>
              <a:rPr lang="en-US" sz="3600" b="1" dirty="0" smtClean="0"/>
              <a:t>Phase Contrast </a:t>
            </a:r>
            <a:r>
              <a:rPr lang="en-US" sz="3600" b="1" dirty="0" err="1" smtClean="0"/>
              <a:t>vs</a:t>
            </a:r>
            <a:r>
              <a:rPr lang="en-US" sz="3600" b="1" dirty="0" smtClean="0"/>
              <a:t> DIC </a:t>
            </a:r>
            <a:endParaRPr lang="en-US" sz="2800" dirty="0"/>
          </a:p>
        </p:txBody>
      </p:sp>
      <p:pic>
        <p:nvPicPr>
          <p:cNvPr id="6" name="Picture 5" descr="Caraboacarus_calosomae_RWH_09-6885-001_female_holotype_dorsal.ti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74717" y="865351"/>
            <a:ext cx="5169283" cy="5446723"/>
          </a:xfrm>
          <a:prstGeom prst="rect">
            <a:avLst/>
          </a:prstGeom>
        </p:spPr>
      </p:pic>
      <p:pic>
        <p:nvPicPr>
          <p:cNvPr id="5" name="Picture 4" descr="phCaraboacarus_calosomae_RWH_09-6885-001_female_holotype.t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6400" y="862062"/>
            <a:ext cx="5122270" cy="5446724"/>
          </a:xfrm>
          <a:prstGeom prst="rect">
            <a:avLst/>
          </a:prstGeom>
        </p:spPr>
      </p:pic>
      <p:sp>
        <p:nvSpPr>
          <p:cNvPr id="13" name="Rectangle 12"/>
          <p:cNvSpPr/>
          <p:nvPr/>
        </p:nvSpPr>
        <p:spPr>
          <a:xfrm>
            <a:off x="7460611" y="6004034"/>
            <a:ext cx="1787669" cy="276999"/>
          </a:xfrm>
          <a:prstGeom prst="rect">
            <a:avLst/>
          </a:prstGeom>
        </p:spPr>
        <p:txBody>
          <a:bodyPr wrap="none">
            <a:spAutoFit/>
          </a:bodyPr>
          <a:lstStyle/>
          <a:p>
            <a:r>
              <a:rPr lang="da-DK" sz="1200" dirty="0" err="1" smtClean="0">
                <a:solidFill>
                  <a:srgbClr val="0000FF"/>
                </a:solidFill>
              </a:rPr>
              <a:t>Caraboacarus</a:t>
            </a:r>
            <a:r>
              <a:rPr lang="da-DK" sz="1200" dirty="0" smtClean="0">
                <a:solidFill>
                  <a:srgbClr val="0000FF"/>
                </a:solidFill>
              </a:rPr>
              <a:t> </a:t>
            </a:r>
            <a:r>
              <a:rPr lang="da-DK" sz="1200" dirty="0" err="1" smtClean="0">
                <a:solidFill>
                  <a:srgbClr val="0000FF"/>
                </a:solidFill>
              </a:rPr>
              <a:t>calosomae</a:t>
            </a:r>
            <a:endParaRPr lang="en-US" sz="1200" dirty="0">
              <a:solidFill>
                <a:srgbClr val="0000FF"/>
              </a:solidFill>
            </a:endParaRPr>
          </a:p>
        </p:txBody>
      </p:sp>
      <p:cxnSp>
        <p:nvCxnSpPr>
          <p:cNvPr id="14" name="Прямая со стрелкой 22"/>
          <p:cNvCxnSpPr>
            <a:cxnSpLocks noChangeShapeType="1"/>
          </p:cNvCxnSpPr>
          <p:nvPr/>
        </p:nvCxnSpPr>
        <p:spPr bwMode="auto">
          <a:xfrm>
            <a:off x="1430801" y="1321176"/>
            <a:ext cx="58940" cy="304006"/>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16" name="TextBox 15"/>
          <p:cNvSpPr txBox="1"/>
          <p:nvPr/>
        </p:nvSpPr>
        <p:spPr>
          <a:xfrm>
            <a:off x="447717" y="1003569"/>
            <a:ext cx="1250575" cy="184666"/>
          </a:xfrm>
          <a:prstGeom prst="rect">
            <a:avLst/>
          </a:prstGeom>
          <a:solidFill>
            <a:schemeClr val="bg1">
              <a:alpha val="0"/>
            </a:schemeClr>
          </a:solidFill>
        </p:spPr>
        <p:txBody>
          <a:bodyPr wrap="square" lIns="0" tIns="0" rIns="0" bIns="0" rtlCol="0">
            <a:spAutoFit/>
          </a:bodyPr>
          <a:lstStyle/>
          <a:p>
            <a:pPr algn="ctr"/>
            <a:r>
              <a:rPr lang="en-US" sz="1200" dirty="0" smtClean="0"/>
              <a:t>Too much clutter</a:t>
            </a:r>
            <a:endParaRPr lang="en-US" sz="1200" dirty="0"/>
          </a:p>
        </p:txBody>
      </p:sp>
      <p:cxnSp>
        <p:nvCxnSpPr>
          <p:cNvPr id="18" name="Прямая со стрелкой 22"/>
          <p:cNvCxnSpPr>
            <a:cxnSpLocks noChangeShapeType="1"/>
          </p:cNvCxnSpPr>
          <p:nvPr/>
        </p:nvCxnSpPr>
        <p:spPr bwMode="auto">
          <a:xfrm flipV="1">
            <a:off x="1318787" y="2283873"/>
            <a:ext cx="274827" cy="174790"/>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23" name="Прямая со стрелкой 22"/>
          <p:cNvCxnSpPr>
            <a:cxnSpLocks noChangeShapeType="1"/>
          </p:cNvCxnSpPr>
          <p:nvPr/>
        </p:nvCxnSpPr>
        <p:spPr bwMode="auto">
          <a:xfrm>
            <a:off x="5801994" y="1193305"/>
            <a:ext cx="58940" cy="304006"/>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24" name="Прямая со стрелкой 22"/>
          <p:cNvCxnSpPr>
            <a:cxnSpLocks noChangeShapeType="1"/>
          </p:cNvCxnSpPr>
          <p:nvPr/>
        </p:nvCxnSpPr>
        <p:spPr bwMode="auto">
          <a:xfrm flipV="1">
            <a:off x="5689980" y="2156002"/>
            <a:ext cx="274827" cy="174790"/>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25" name="TextBox 24"/>
          <p:cNvSpPr txBox="1"/>
          <p:nvPr/>
        </p:nvSpPr>
        <p:spPr>
          <a:xfrm>
            <a:off x="5064692" y="933910"/>
            <a:ext cx="1250575" cy="184666"/>
          </a:xfrm>
          <a:prstGeom prst="rect">
            <a:avLst/>
          </a:prstGeom>
          <a:solidFill>
            <a:schemeClr val="bg1">
              <a:alpha val="0"/>
            </a:schemeClr>
          </a:solidFill>
        </p:spPr>
        <p:txBody>
          <a:bodyPr wrap="square" lIns="0" tIns="0" rIns="0" bIns="0" rtlCol="0">
            <a:spAutoFit/>
          </a:bodyPr>
          <a:lstStyle/>
          <a:p>
            <a:pPr algn="ctr"/>
            <a:r>
              <a:rPr lang="en-US" sz="1200" dirty="0" smtClean="0"/>
              <a:t>No clutter</a:t>
            </a:r>
            <a:endParaRPr lang="en-US" sz="1200" dirty="0"/>
          </a:p>
        </p:txBody>
      </p:sp>
    </p:spTree>
    <p:extLst>
      <p:ext uri="{BB962C8B-B14F-4D97-AF65-F5344CB8AC3E}">
        <p14:creationId xmlns:p14="http://schemas.microsoft.com/office/powerpoint/2010/main" val="227144130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2228" y="6281033"/>
            <a:ext cx="9026516" cy="646331"/>
          </a:xfrm>
          <a:prstGeom prst="rect">
            <a:avLst/>
          </a:prstGeom>
          <a:solidFill>
            <a:schemeClr val="bg1">
              <a:alpha val="67000"/>
            </a:schemeClr>
          </a:solidFill>
        </p:spPr>
        <p:txBody>
          <a:bodyPr wrap="square" rtlCol="0">
            <a:spAutoFit/>
          </a:bodyPr>
          <a:lstStyle/>
          <a:p>
            <a:pPr algn="ctr"/>
            <a:r>
              <a:rPr lang="en-US" dirty="0" smtClean="0"/>
              <a:t>If a specimen exhibits heterogeneous areas then taking </a:t>
            </a:r>
            <a:r>
              <a:rPr lang="en-US" b="1" dirty="0" smtClean="0"/>
              <a:t>both</a:t>
            </a:r>
            <a:r>
              <a:rPr lang="en-US" dirty="0" smtClean="0"/>
              <a:t> phase contrast and DIC pictures is preferred</a:t>
            </a:r>
            <a:endParaRPr lang="en-US" dirty="0"/>
          </a:p>
        </p:txBody>
      </p:sp>
      <p:sp>
        <p:nvSpPr>
          <p:cNvPr id="19" name="TextBox 18"/>
          <p:cNvSpPr txBox="1"/>
          <p:nvPr/>
        </p:nvSpPr>
        <p:spPr>
          <a:xfrm>
            <a:off x="1593614" y="493707"/>
            <a:ext cx="1644415" cy="369332"/>
          </a:xfrm>
          <a:prstGeom prst="rect">
            <a:avLst/>
          </a:prstGeom>
          <a:solidFill>
            <a:schemeClr val="bg1">
              <a:alpha val="67000"/>
            </a:schemeClr>
          </a:solidFill>
        </p:spPr>
        <p:txBody>
          <a:bodyPr wrap="square" rtlCol="0">
            <a:spAutoFit/>
          </a:bodyPr>
          <a:lstStyle/>
          <a:p>
            <a:r>
              <a:rPr lang="en-US" dirty="0" smtClean="0"/>
              <a:t>Phase contrast</a:t>
            </a:r>
            <a:endParaRPr lang="en-US" dirty="0"/>
          </a:p>
        </p:txBody>
      </p:sp>
      <p:sp>
        <p:nvSpPr>
          <p:cNvPr id="20" name="TextBox 19"/>
          <p:cNvSpPr txBox="1"/>
          <p:nvPr/>
        </p:nvSpPr>
        <p:spPr>
          <a:xfrm>
            <a:off x="5942658" y="554244"/>
            <a:ext cx="2037647" cy="369332"/>
          </a:xfrm>
          <a:prstGeom prst="rect">
            <a:avLst/>
          </a:prstGeom>
          <a:solidFill>
            <a:schemeClr val="bg1">
              <a:alpha val="67000"/>
            </a:schemeClr>
          </a:solidFill>
        </p:spPr>
        <p:txBody>
          <a:bodyPr wrap="square" rtlCol="0">
            <a:spAutoFit/>
          </a:bodyPr>
          <a:lstStyle/>
          <a:p>
            <a:pPr algn="ctr"/>
            <a:r>
              <a:rPr lang="en-US" dirty="0" smtClean="0"/>
              <a:t>DIC</a:t>
            </a:r>
            <a:endParaRPr lang="en-US" dirty="0"/>
          </a:p>
        </p:txBody>
      </p:sp>
      <p:sp>
        <p:nvSpPr>
          <p:cNvPr id="4" name="Rectangle 3"/>
          <p:cNvSpPr/>
          <p:nvPr/>
        </p:nvSpPr>
        <p:spPr>
          <a:xfrm>
            <a:off x="7460611" y="5947681"/>
            <a:ext cx="1608133" cy="276999"/>
          </a:xfrm>
          <a:prstGeom prst="rect">
            <a:avLst/>
          </a:prstGeom>
        </p:spPr>
        <p:txBody>
          <a:bodyPr wrap="none">
            <a:spAutoFit/>
          </a:bodyPr>
          <a:lstStyle/>
          <a:p>
            <a:r>
              <a:rPr lang="nl-NL" sz="1200" dirty="0" err="1" smtClean="0">
                <a:solidFill>
                  <a:srgbClr val="0000FF"/>
                </a:solidFill>
              </a:rPr>
              <a:t>Riccardoella</a:t>
            </a:r>
            <a:r>
              <a:rPr lang="nl-NL" sz="1200" dirty="0" smtClean="0">
                <a:solidFill>
                  <a:srgbClr val="0000FF"/>
                </a:solidFill>
              </a:rPr>
              <a:t> </a:t>
            </a:r>
            <a:r>
              <a:rPr lang="nl-NL" sz="1200" dirty="0" err="1" smtClean="0">
                <a:solidFill>
                  <a:srgbClr val="0000FF"/>
                </a:solidFill>
              </a:rPr>
              <a:t>triodopsis</a:t>
            </a:r>
            <a:endParaRPr lang="en-US" sz="1200" dirty="0">
              <a:solidFill>
                <a:srgbClr val="0000FF"/>
              </a:solidFill>
            </a:endParaRPr>
          </a:p>
        </p:txBody>
      </p:sp>
      <p:sp>
        <p:nvSpPr>
          <p:cNvPr id="15" name="Title 1"/>
          <p:cNvSpPr>
            <a:spLocks noGrp="1"/>
          </p:cNvSpPr>
          <p:nvPr>
            <p:ph type="ctrTitle"/>
          </p:nvPr>
        </p:nvSpPr>
        <p:spPr>
          <a:xfrm>
            <a:off x="-406400" y="-317616"/>
            <a:ext cx="9834880" cy="1056526"/>
          </a:xfrm>
          <a:prstGeom prst="curvedLeftArrow">
            <a:avLst>
              <a:gd name="adj1" fmla="val 0"/>
              <a:gd name="adj2" fmla="val 50000"/>
              <a:gd name="adj3" fmla="val 25000"/>
            </a:avLst>
          </a:prstGeom>
        </p:spPr>
        <p:txBody>
          <a:bodyPr>
            <a:normAutofit/>
          </a:bodyPr>
          <a:lstStyle/>
          <a:p>
            <a:r>
              <a:rPr lang="en-US" sz="3600" b="1" dirty="0" smtClean="0"/>
              <a:t>Phase Contrast </a:t>
            </a:r>
            <a:r>
              <a:rPr lang="en-US" sz="3600" b="1" dirty="0" err="1" smtClean="0"/>
              <a:t>vs</a:t>
            </a:r>
            <a:r>
              <a:rPr lang="en-US" sz="3600" b="1" dirty="0" smtClean="0"/>
              <a:t> DIC </a:t>
            </a:r>
            <a:endParaRPr lang="en-US" sz="2800" dirty="0"/>
          </a:p>
        </p:txBody>
      </p:sp>
      <p:pic>
        <p:nvPicPr>
          <p:cNvPr id="2" name="Picture 1" descr="Metabinuncus_obscuris_HK_87-0605-001_male_holotype_dorsal.tif"/>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301545" y="840245"/>
            <a:ext cx="4842455" cy="5444183"/>
          </a:xfrm>
          <a:prstGeom prst="rect">
            <a:avLst/>
          </a:prstGeom>
        </p:spPr>
      </p:pic>
      <p:pic>
        <p:nvPicPr>
          <p:cNvPr id="3" name="Picture 2" descr="phase_Metabinuncus_obscuris_HK_87-0605-001_male_holotype_dorsal.tif"/>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832104"/>
            <a:ext cx="4480560" cy="5468112"/>
          </a:xfrm>
          <a:prstGeom prst="rect">
            <a:avLst/>
          </a:prstGeom>
        </p:spPr>
      </p:pic>
      <p:cxnSp>
        <p:nvCxnSpPr>
          <p:cNvPr id="12" name="Прямая со стрелкой 22"/>
          <p:cNvCxnSpPr>
            <a:cxnSpLocks noChangeShapeType="1"/>
          </p:cNvCxnSpPr>
          <p:nvPr/>
        </p:nvCxnSpPr>
        <p:spPr bwMode="auto">
          <a:xfrm>
            <a:off x="1001302" y="1449146"/>
            <a:ext cx="423314" cy="154684"/>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16" name="Прямая со стрелкой 22"/>
          <p:cNvCxnSpPr>
            <a:cxnSpLocks noChangeShapeType="1"/>
          </p:cNvCxnSpPr>
          <p:nvPr/>
        </p:nvCxnSpPr>
        <p:spPr bwMode="auto">
          <a:xfrm>
            <a:off x="911754" y="1603830"/>
            <a:ext cx="89548" cy="529182"/>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18" name="TextBox 17"/>
          <p:cNvSpPr txBox="1"/>
          <p:nvPr/>
        </p:nvSpPr>
        <p:spPr>
          <a:xfrm>
            <a:off x="42228" y="1079814"/>
            <a:ext cx="1250575" cy="553998"/>
          </a:xfrm>
          <a:prstGeom prst="rect">
            <a:avLst/>
          </a:prstGeom>
          <a:solidFill>
            <a:schemeClr val="bg1">
              <a:alpha val="0"/>
            </a:schemeClr>
          </a:solidFill>
        </p:spPr>
        <p:txBody>
          <a:bodyPr wrap="square" lIns="0" tIns="0" rIns="0" bIns="0" rtlCol="0">
            <a:spAutoFit/>
          </a:bodyPr>
          <a:lstStyle/>
          <a:p>
            <a:pPr algn="ctr"/>
            <a:r>
              <a:rPr lang="en-US" sz="1200" dirty="0" smtClean="0"/>
              <a:t>phase halo (details </a:t>
            </a:r>
            <a:r>
              <a:rPr lang="en-US" sz="1200" dirty="0"/>
              <a:t>difficult to </a:t>
            </a:r>
            <a:r>
              <a:rPr lang="en-US" sz="1200" dirty="0" smtClean="0"/>
              <a:t>see here )</a:t>
            </a:r>
            <a:endParaRPr lang="en-US" sz="1200" dirty="0"/>
          </a:p>
        </p:txBody>
      </p:sp>
      <p:cxnSp>
        <p:nvCxnSpPr>
          <p:cNvPr id="21" name="Прямая со стрелкой 22"/>
          <p:cNvCxnSpPr>
            <a:cxnSpLocks noChangeShapeType="1"/>
          </p:cNvCxnSpPr>
          <p:nvPr/>
        </p:nvCxnSpPr>
        <p:spPr bwMode="auto">
          <a:xfrm flipV="1">
            <a:off x="1164115" y="2627346"/>
            <a:ext cx="974607" cy="287228"/>
          </a:xfrm>
          <a:prstGeom prst="straightConnector1">
            <a:avLst/>
          </a:prstGeom>
          <a:noFill/>
          <a:ln w="28575">
            <a:solidFill>
              <a:srgbClr val="FFFF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23" name="TextBox 22"/>
          <p:cNvSpPr txBox="1"/>
          <p:nvPr/>
        </p:nvSpPr>
        <p:spPr>
          <a:xfrm>
            <a:off x="0" y="2901174"/>
            <a:ext cx="1250575" cy="369332"/>
          </a:xfrm>
          <a:prstGeom prst="rect">
            <a:avLst/>
          </a:prstGeom>
          <a:solidFill>
            <a:schemeClr val="bg1">
              <a:alpha val="0"/>
            </a:schemeClr>
          </a:solidFill>
        </p:spPr>
        <p:txBody>
          <a:bodyPr wrap="square" lIns="0" tIns="0" rIns="0" bIns="0" rtlCol="0">
            <a:spAutoFit/>
          </a:bodyPr>
          <a:lstStyle/>
          <a:p>
            <a:pPr algn="ctr"/>
            <a:r>
              <a:rPr lang="en-US" sz="1200" dirty="0" smtClean="0"/>
              <a:t>Thin setae contrast with background</a:t>
            </a:r>
            <a:endParaRPr lang="en-US" sz="1200" dirty="0"/>
          </a:p>
        </p:txBody>
      </p:sp>
      <p:cxnSp>
        <p:nvCxnSpPr>
          <p:cNvPr id="24" name="Прямая со стрелкой 22"/>
          <p:cNvCxnSpPr>
            <a:cxnSpLocks noChangeShapeType="1"/>
          </p:cNvCxnSpPr>
          <p:nvPr/>
        </p:nvCxnSpPr>
        <p:spPr bwMode="auto">
          <a:xfrm>
            <a:off x="5791200" y="5562600"/>
            <a:ext cx="661344" cy="0"/>
          </a:xfrm>
          <a:prstGeom prst="straightConnector1">
            <a:avLst/>
          </a:prstGeom>
          <a:noFill/>
          <a:ln w="28575">
            <a:solidFill>
              <a:srgbClr val="FFFF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26" name="Прямая со стрелкой 22"/>
          <p:cNvCxnSpPr>
            <a:cxnSpLocks noChangeShapeType="1"/>
          </p:cNvCxnSpPr>
          <p:nvPr/>
        </p:nvCxnSpPr>
        <p:spPr bwMode="auto">
          <a:xfrm flipV="1">
            <a:off x="5639207" y="2636132"/>
            <a:ext cx="974607" cy="287228"/>
          </a:xfrm>
          <a:prstGeom prst="straightConnector1">
            <a:avLst/>
          </a:prstGeom>
          <a:noFill/>
          <a:ln w="28575">
            <a:solidFill>
              <a:srgbClr val="FFFF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27" name="Прямая со стрелкой 22"/>
          <p:cNvCxnSpPr>
            <a:cxnSpLocks noChangeShapeType="1"/>
          </p:cNvCxnSpPr>
          <p:nvPr/>
        </p:nvCxnSpPr>
        <p:spPr bwMode="auto">
          <a:xfrm>
            <a:off x="5427550" y="1446862"/>
            <a:ext cx="423314" cy="154684"/>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28" name="Прямая со стрелкой 22"/>
          <p:cNvCxnSpPr>
            <a:cxnSpLocks noChangeShapeType="1"/>
          </p:cNvCxnSpPr>
          <p:nvPr/>
        </p:nvCxnSpPr>
        <p:spPr bwMode="auto">
          <a:xfrm>
            <a:off x="5338002" y="1601546"/>
            <a:ext cx="89548" cy="529182"/>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29" name="TextBox 28"/>
          <p:cNvSpPr txBox="1"/>
          <p:nvPr/>
        </p:nvSpPr>
        <p:spPr>
          <a:xfrm>
            <a:off x="4388632" y="1077530"/>
            <a:ext cx="1250575" cy="369332"/>
          </a:xfrm>
          <a:prstGeom prst="rect">
            <a:avLst/>
          </a:prstGeom>
          <a:solidFill>
            <a:schemeClr val="bg1">
              <a:alpha val="0"/>
            </a:schemeClr>
          </a:solidFill>
        </p:spPr>
        <p:txBody>
          <a:bodyPr wrap="square" lIns="0" tIns="0" rIns="0" bIns="0" rtlCol="0">
            <a:spAutoFit/>
          </a:bodyPr>
          <a:lstStyle/>
          <a:p>
            <a:pPr algn="ctr"/>
            <a:r>
              <a:rPr lang="en-US" sz="1200" dirty="0" smtClean="0"/>
              <a:t>no halo (more details visible)</a:t>
            </a:r>
            <a:endParaRPr lang="en-US" sz="1200" dirty="0"/>
          </a:p>
        </p:txBody>
      </p:sp>
      <p:cxnSp>
        <p:nvCxnSpPr>
          <p:cNvPr id="30" name="Прямая со стрелкой 22"/>
          <p:cNvCxnSpPr>
            <a:cxnSpLocks noChangeShapeType="1"/>
          </p:cNvCxnSpPr>
          <p:nvPr/>
        </p:nvCxnSpPr>
        <p:spPr bwMode="auto">
          <a:xfrm>
            <a:off x="1219200" y="5410200"/>
            <a:ext cx="661344" cy="0"/>
          </a:xfrm>
          <a:prstGeom prst="straightConnector1">
            <a:avLst/>
          </a:prstGeom>
          <a:noFill/>
          <a:ln w="28575">
            <a:solidFill>
              <a:srgbClr val="FFFF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31" name="TextBox 30"/>
          <p:cNvSpPr txBox="1"/>
          <p:nvPr/>
        </p:nvSpPr>
        <p:spPr>
          <a:xfrm>
            <a:off x="4480560" y="2716508"/>
            <a:ext cx="1250575" cy="369332"/>
          </a:xfrm>
          <a:prstGeom prst="rect">
            <a:avLst/>
          </a:prstGeom>
          <a:solidFill>
            <a:schemeClr val="bg1">
              <a:alpha val="0"/>
            </a:schemeClr>
          </a:solidFill>
        </p:spPr>
        <p:txBody>
          <a:bodyPr wrap="square" lIns="0" tIns="0" rIns="0" bIns="0" rtlCol="0">
            <a:spAutoFit/>
          </a:bodyPr>
          <a:lstStyle/>
          <a:p>
            <a:pPr algn="ctr"/>
            <a:r>
              <a:rPr lang="en-US" sz="1200" dirty="0" smtClean="0"/>
              <a:t>Thin setae blended with  background</a:t>
            </a:r>
            <a:endParaRPr lang="en-US" sz="1200" dirty="0"/>
          </a:p>
        </p:txBody>
      </p:sp>
      <p:sp>
        <p:nvSpPr>
          <p:cNvPr id="32" name="TextBox 31"/>
          <p:cNvSpPr txBox="1"/>
          <p:nvPr/>
        </p:nvSpPr>
        <p:spPr>
          <a:xfrm>
            <a:off x="-31375" y="5285601"/>
            <a:ext cx="1250575" cy="369332"/>
          </a:xfrm>
          <a:prstGeom prst="rect">
            <a:avLst/>
          </a:prstGeom>
          <a:solidFill>
            <a:schemeClr val="bg1">
              <a:alpha val="0"/>
            </a:schemeClr>
          </a:solidFill>
        </p:spPr>
        <p:txBody>
          <a:bodyPr wrap="square" lIns="0" tIns="0" rIns="0" bIns="0" rtlCol="0">
            <a:spAutoFit/>
          </a:bodyPr>
          <a:lstStyle/>
          <a:p>
            <a:pPr algn="ctr"/>
            <a:r>
              <a:rPr lang="en-US" sz="1200" dirty="0" smtClean="0"/>
              <a:t>Thin setae contrast with background</a:t>
            </a:r>
            <a:endParaRPr lang="en-US" sz="1200" dirty="0"/>
          </a:p>
        </p:txBody>
      </p:sp>
      <p:sp>
        <p:nvSpPr>
          <p:cNvPr id="33" name="TextBox 32"/>
          <p:cNvSpPr txBox="1"/>
          <p:nvPr/>
        </p:nvSpPr>
        <p:spPr>
          <a:xfrm>
            <a:off x="4692083" y="5301069"/>
            <a:ext cx="1250575" cy="369332"/>
          </a:xfrm>
          <a:prstGeom prst="rect">
            <a:avLst/>
          </a:prstGeom>
          <a:solidFill>
            <a:schemeClr val="bg1">
              <a:alpha val="0"/>
            </a:schemeClr>
          </a:solidFill>
        </p:spPr>
        <p:txBody>
          <a:bodyPr wrap="square" lIns="0" tIns="0" rIns="0" bIns="0" rtlCol="0">
            <a:spAutoFit/>
          </a:bodyPr>
          <a:lstStyle/>
          <a:p>
            <a:pPr algn="ctr"/>
            <a:r>
              <a:rPr lang="en-US" sz="1200" dirty="0" smtClean="0"/>
              <a:t>Thin setae blended with  background</a:t>
            </a:r>
            <a:endParaRPr lang="en-US" sz="1200" dirty="0"/>
          </a:p>
        </p:txBody>
      </p:sp>
      <p:sp>
        <p:nvSpPr>
          <p:cNvPr id="34" name="Rectangle 33"/>
          <p:cNvSpPr/>
          <p:nvPr/>
        </p:nvSpPr>
        <p:spPr>
          <a:xfrm>
            <a:off x="7460611" y="6004034"/>
            <a:ext cx="1685077" cy="276999"/>
          </a:xfrm>
          <a:prstGeom prst="rect">
            <a:avLst/>
          </a:prstGeom>
        </p:spPr>
        <p:txBody>
          <a:bodyPr wrap="none">
            <a:spAutoFit/>
          </a:bodyPr>
          <a:lstStyle/>
          <a:p>
            <a:r>
              <a:rPr lang="tr-TR" sz="1200" dirty="0" err="1" smtClean="0">
                <a:solidFill>
                  <a:srgbClr val="0000FF"/>
                </a:solidFill>
              </a:rPr>
              <a:t>Metabinuncus</a:t>
            </a:r>
            <a:r>
              <a:rPr lang="tr-TR" sz="1200" dirty="0" smtClean="0">
                <a:solidFill>
                  <a:srgbClr val="0000FF"/>
                </a:solidFill>
              </a:rPr>
              <a:t> </a:t>
            </a:r>
            <a:r>
              <a:rPr lang="tr-TR" sz="1200" dirty="0" err="1" smtClean="0">
                <a:solidFill>
                  <a:srgbClr val="0000FF"/>
                </a:solidFill>
              </a:rPr>
              <a:t>obscuris</a:t>
            </a:r>
            <a:endParaRPr lang="en-US" sz="1200" dirty="0">
              <a:solidFill>
                <a:srgbClr val="0000FF"/>
              </a:solidFill>
            </a:endParaRPr>
          </a:p>
        </p:txBody>
      </p:sp>
    </p:spTree>
    <p:extLst>
      <p:ext uri="{BB962C8B-B14F-4D97-AF65-F5344CB8AC3E}">
        <p14:creationId xmlns:p14="http://schemas.microsoft.com/office/powerpoint/2010/main" val="93808889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ctrTitle"/>
          </p:nvPr>
        </p:nvSpPr>
        <p:spPr>
          <a:xfrm>
            <a:off x="-406400" y="-517739"/>
            <a:ext cx="9834880" cy="1750110"/>
          </a:xfrm>
          <a:prstGeom prst="curvedLeftArrow">
            <a:avLst>
              <a:gd name="adj1" fmla="val 0"/>
              <a:gd name="adj2" fmla="val 50000"/>
              <a:gd name="adj3" fmla="val 25000"/>
            </a:avLst>
          </a:prstGeom>
        </p:spPr>
        <p:txBody>
          <a:bodyPr>
            <a:normAutofit/>
          </a:bodyPr>
          <a:lstStyle/>
          <a:p>
            <a:r>
              <a:rPr lang="en-US" sz="3600" b="1" dirty="0" smtClean="0"/>
              <a:t>Processing images in Photoshop</a:t>
            </a:r>
            <a:endParaRPr lang="en-US" sz="2800" dirty="0"/>
          </a:p>
        </p:txBody>
      </p:sp>
      <p:pic>
        <p:nvPicPr>
          <p:cNvPr id="2" name="Photomerging_mite_images.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82870"/>
            <a:ext cx="9144001" cy="5143500"/>
          </a:xfrm>
          <a:prstGeom prst="rect">
            <a:avLst/>
          </a:prstGeom>
        </p:spPr>
      </p:pic>
      <p:sp>
        <p:nvSpPr>
          <p:cNvPr id="4" name="Rectangle 5"/>
          <p:cNvSpPr>
            <a:spLocks noChangeArrowheads="1"/>
          </p:cNvSpPr>
          <p:nvPr/>
        </p:nvSpPr>
        <p:spPr bwMode="auto">
          <a:xfrm>
            <a:off x="9355455" y="1724025"/>
            <a:ext cx="4419600" cy="138499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pPr>
            <a:r>
              <a:rPr lang="en-US" sz="1400" b="0" baseline="0" dirty="0" smtClean="0">
                <a:solidFill>
                  <a:schemeClr val="folHlink"/>
                </a:solidFill>
                <a:latin typeface="Times" charset="0"/>
              </a:rPr>
              <a:t>If a specimen does not fit to the camera’s field</a:t>
            </a:r>
            <a:r>
              <a:rPr lang="en-US" sz="1400" b="0" dirty="0" smtClean="0">
                <a:solidFill>
                  <a:schemeClr val="folHlink"/>
                </a:solidFill>
                <a:latin typeface="Times" charset="0"/>
              </a:rPr>
              <a:t> of view, then several pictures can be made and then combined using a computer.  This technique also provides greater level of details in the combined picture.  This short video will walk you throug</a:t>
            </a:r>
            <a:r>
              <a:rPr lang="en-US" sz="1400" dirty="0" smtClean="0">
                <a:solidFill>
                  <a:schemeClr val="folHlink"/>
                </a:solidFill>
                <a:latin typeface="Times" charset="0"/>
              </a:rPr>
              <a:t>h the process of merging microscopic images into a single picture.</a:t>
            </a:r>
            <a:endParaRPr lang="en-US" sz="1400" b="0" baseline="0" dirty="0">
              <a:solidFill>
                <a:schemeClr val="folHlink"/>
              </a:solidFill>
              <a:latin typeface="Times" charset="0"/>
            </a:endParaRPr>
          </a:p>
        </p:txBody>
      </p:sp>
    </p:spTree>
    <p:extLst>
      <p:ext uri="{BB962C8B-B14F-4D97-AF65-F5344CB8AC3E}">
        <p14:creationId xmlns:p14="http://schemas.microsoft.com/office/powerpoint/2010/main" val="308551951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6400" y="-517740"/>
            <a:ext cx="9834880" cy="2209746"/>
          </a:xfrm>
          <a:prstGeom prst="curvedLeftArrow">
            <a:avLst>
              <a:gd name="adj1" fmla="val 0"/>
              <a:gd name="adj2" fmla="val 50000"/>
              <a:gd name="adj3" fmla="val 25000"/>
            </a:avLst>
          </a:prstGeom>
        </p:spPr>
        <p:txBody>
          <a:bodyPr>
            <a:normAutofit/>
          </a:bodyPr>
          <a:lstStyle/>
          <a:p>
            <a:r>
              <a:rPr lang="en-US" sz="3600" b="1" dirty="0" smtClean="0"/>
              <a:t>Mites: relative sizes</a:t>
            </a:r>
            <a:endParaRPr lang="en-US" sz="2800" dirty="0"/>
          </a:p>
        </p:txBody>
      </p:sp>
      <p:sp>
        <p:nvSpPr>
          <p:cNvPr id="7" name="Subtitle 6"/>
          <p:cNvSpPr>
            <a:spLocks noGrp="1"/>
          </p:cNvSpPr>
          <p:nvPr>
            <p:ph type="subTitle" idx="1"/>
          </p:nvPr>
        </p:nvSpPr>
        <p:spPr>
          <a:xfrm>
            <a:off x="225778" y="1267002"/>
            <a:ext cx="8824148" cy="5346405"/>
          </a:xfrm>
        </p:spPr>
        <p:txBody>
          <a:bodyPr>
            <a:noAutofit/>
          </a:bodyPr>
          <a:lstStyle/>
          <a:p>
            <a:pPr marL="342900" indent="-342900" algn="l">
              <a:buFont typeface="Arial"/>
              <a:buChar char="•"/>
            </a:pPr>
            <a:r>
              <a:rPr lang="en-US" sz="2400" dirty="0" err="1" smtClean="0">
                <a:solidFill>
                  <a:schemeClr val="tx1"/>
                </a:solidFill>
              </a:rPr>
              <a:t>xuy</a:t>
            </a:r>
            <a:endParaRPr lang="en-US" sz="2400" dirty="0">
              <a:solidFill>
                <a:schemeClr val="tx1"/>
              </a:solidFill>
            </a:endParaRPr>
          </a:p>
          <a:p>
            <a:pPr marL="342900" indent="-342900" algn="l">
              <a:buFont typeface="Arial"/>
              <a:buChar char="•"/>
            </a:pPr>
            <a:endParaRPr lang="en-US" sz="2400" dirty="0" smtClean="0">
              <a:solidFill>
                <a:schemeClr val="tx1"/>
              </a:solidFill>
            </a:endParaRPr>
          </a:p>
          <a:p>
            <a:pPr algn="l"/>
            <a:endParaRPr lang="en-US" sz="2400" dirty="0">
              <a:solidFill>
                <a:schemeClr val="tx1"/>
              </a:solidFill>
            </a:endParaRPr>
          </a:p>
          <a:p>
            <a:pPr algn="l"/>
            <a:endParaRPr lang="en-US" sz="2400" dirty="0" smtClean="0">
              <a:solidFill>
                <a:schemeClr val="tx1"/>
              </a:solidFill>
            </a:endParaRPr>
          </a:p>
          <a:p>
            <a:pPr algn="l"/>
            <a:endParaRPr lang="en-US" sz="2400" dirty="0" smtClean="0">
              <a:solidFill>
                <a:schemeClr val="tx1"/>
              </a:solidFill>
            </a:endParaRPr>
          </a:p>
          <a:p>
            <a:pPr algn="l"/>
            <a:endParaRPr lang="en-US" sz="2400" dirty="0" smtClean="0">
              <a:solidFill>
                <a:schemeClr val="tx1"/>
              </a:solidFill>
            </a:endParaRPr>
          </a:p>
          <a:p>
            <a:pPr marL="457200" indent="-457200" algn="l">
              <a:buFont typeface="Arial"/>
              <a:buChar char="•"/>
            </a:pPr>
            <a:endParaRPr lang="en-US" sz="2400" dirty="0">
              <a:solidFill>
                <a:schemeClr val="tx1"/>
              </a:solidFill>
            </a:endParaRPr>
          </a:p>
        </p:txBody>
      </p:sp>
      <p:sp>
        <p:nvSpPr>
          <p:cNvPr id="11" name="Freeform 10"/>
          <p:cNvSpPr/>
          <p:nvPr/>
        </p:nvSpPr>
        <p:spPr>
          <a:xfrm>
            <a:off x="7865954" y="2950745"/>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3" name="Freeform 12"/>
          <p:cNvSpPr/>
          <p:nvPr/>
        </p:nvSpPr>
        <p:spPr>
          <a:xfrm>
            <a:off x="5089789" y="3286217"/>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5" name="Freeform 14"/>
          <p:cNvSpPr/>
          <p:nvPr/>
        </p:nvSpPr>
        <p:spPr>
          <a:xfrm>
            <a:off x="5633460" y="4418448"/>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pic>
        <p:nvPicPr>
          <p:cNvPr id="3" name="Picture 2" descr="Scale_ai_export.t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82873" y="854435"/>
            <a:ext cx="9727259" cy="6060529"/>
          </a:xfrm>
          <a:prstGeom prst="rect">
            <a:avLst/>
          </a:prstGeom>
        </p:spPr>
      </p:pic>
    </p:spTree>
    <p:extLst>
      <p:ext uri="{BB962C8B-B14F-4D97-AF65-F5344CB8AC3E}">
        <p14:creationId xmlns:p14="http://schemas.microsoft.com/office/powerpoint/2010/main" val="398745612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ctrTitle"/>
          </p:nvPr>
        </p:nvSpPr>
        <p:spPr>
          <a:xfrm>
            <a:off x="-406400" y="-517739"/>
            <a:ext cx="9834880" cy="1750110"/>
          </a:xfrm>
          <a:prstGeom prst="curvedLeftArrow">
            <a:avLst>
              <a:gd name="adj1" fmla="val 0"/>
              <a:gd name="adj2" fmla="val 50000"/>
              <a:gd name="adj3" fmla="val 25000"/>
            </a:avLst>
          </a:prstGeom>
        </p:spPr>
        <p:txBody>
          <a:bodyPr>
            <a:normAutofit/>
          </a:bodyPr>
          <a:lstStyle/>
          <a:p>
            <a:r>
              <a:rPr lang="en-US" sz="3600" b="1" dirty="0" err="1" smtClean="0"/>
              <a:t>Databasing</a:t>
            </a:r>
            <a:endParaRPr lang="en-US" sz="2800" dirty="0"/>
          </a:p>
        </p:txBody>
      </p:sp>
      <p:pic>
        <p:nvPicPr>
          <p:cNvPr id="7" name="Picture 6" descr="Online_database_export_AI.ti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607140"/>
            <a:ext cx="9144000" cy="5715000"/>
          </a:xfrm>
          <a:prstGeom prst="rect">
            <a:avLst/>
          </a:prstGeom>
        </p:spPr>
      </p:pic>
      <p:sp>
        <p:nvSpPr>
          <p:cNvPr id="12" name="TextBox 11"/>
          <p:cNvSpPr txBox="1"/>
          <p:nvPr/>
        </p:nvSpPr>
        <p:spPr>
          <a:xfrm>
            <a:off x="42228" y="6425573"/>
            <a:ext cx="8865261" cy="369332"/>
          </a:xfrm>
          <a:prstGeom prst="rect">
            <a:avLst/>
          </a:prstGeom>
          <a:solidFill>
            <a:schemeClr val="bg1">
              <a:alpha val="67000"/>
            </a:schemeClr>
          </a:solidFill>
        </p:spPr>
        <p:txBody>
          <a:bodyPr wrap="square" rtlCol="0">
            <a:spAutoFit/>
          </a:bodyPr>
          <a:lstStyle/>
          <a:p>
            <a:pPr algn="ctr"/>
            <a:r>
              <a:rPr lang="en-US" dirty="0" smtClean="0"/>
              <a:t>Database records and images are linked by a unique identifier (BMOC number) </a:t>
            </a:r>
            <a:endParaRPr lang="en-US" dirty="0"/>
          </a:p>
        </p:txBody>
      </p:sp>
      <p:cxnSp>
        <p:nvCxnSpPr>
          <p:cNvPr id="13" name="Прямая со стрелкой 22"/>
          <p:cNvCxnSpPr>
            <a:cxnSpLocks noChangeShapeType="1"/>
          </p:cNvCxnSpPr>
          <p:nvPr/>
        </p:nvCxnSpPr>
        <p:spPr bwMode="auto">
          <a:xfrm flipH="1">
            <a:off x="7385982" y="1494720"/>
            <a:ext cx="251477" cy="412378"/>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14" name="TextBox 13"/>
          <p:cNvSpPr txBox="1"/>
          <p:nvPr/>
        </p:nvSpPr>
        <p:spPr>
          <a:xfrm>
            <a:off x="7385983" y="1264480"/>
            <a:ext cx="787136" cy="184666"/>
          </a:xfrm>
          <a:prstGeom prst="rect">
            <a:avLst/>
          </a:prstGeom>
          <a:solidFill>
            <a:schemeClr val="bg1">
              <a:alpha val="0"/>
            </a:schemeClr>
          </a:solidFill>
        </p:spPr>
        <p:txBody>
          <a:bodyPr wrap="square" lIns="0" tIns="0" rIns="0" bIns="0" rtlCol="0">
            <a:spAutoFit/>
          </a:bodyPr>
          <a:lstStyle/>
          <a:p>
            <a:pPr algn="ctr"/>
            <a:r>
              <a:rPr lang="en-US" sz="1200" dirty="0" smtClean="0"/>
              <a:t>mites</a:t>
            </a:r>
            <a:endParaRPr lang="en-US" sz="1200" dirty="0"/>
          </a:p>
        </p:txBody>
      </p:sp>
      <p:sp>
        <p:nvSpPr>
          <p:cNvPr id="8" name="Rectangle 5"/>
          <p:cNvSpPr>
            <a:spLocks noChangeArrowheads="1"/>
          </p:cNvSpPr>
          <p:nvPr/>
        </p:nvSpPr>
        <p:spPr bwMode="auto">
          <a:xfrm>
            <a:off x="9355455" y="1724025"/>
            <a:ext cx="4419600" cy="95410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pPr>
            <a:r>
              <a:rPr lang="en-US" sz="1400" b="0" baseline="0" dirty="0" smtClean="0">
                <a:solidFill>
                  <a:schemeClr val="folHlink"/>
                </a:solidFill>
                <a:latin typeface="Times" charset="0"/>
              </a:rPr>
              <a:t>The next step is to disseminate images over the internet. We use FileMaker and </a:t>
            </a:r>
            <a:r>
              <a:rPr lang="en-US" sz="1400" b="0" baseline="0" dirty="0" err="1" smtClean="0">
                <a:solidFill>
                  <a:schemeClr val="folHlink"/>
                </a:solidFill>
                <a:latin typeface="Times" charset="0"/>
              </a:rPr>
              <a:t>php</a:t>
            </a:r>
            <a:r>
              <a:rPr lang="en-US" sz="1400" b="0" baseline="0" dirty="0" smtClean="0">
                <a:solidFill>
                  <a:schemeClr val="folHlink"/>
                </a:solidFill>
                <a:latin typeface="Times" charset="0"/>
              </a:rPr>
              <a:t> for this purpose.</a:t>
            </a:r>
            <a:r>
              <a:rPr lang="en-US" sz="1400" b="0" dirty="0" smtClean="0">
                <a:solidFill>
                  <a:schemeClr val="folHlink"/>
                </a:solidFill>
                <a:latin typeface="Times" charset="0"/>
              </a:rPr>
              <a:t> Images are linked to their respective database records by their unique BMOC numbers. </a:t>
            </a:r>
            <a:r>
              <a:rPr lang="en-US" sz="1400" b="0" baseline="0" dirty="0" smtClean="0">
                <a:solidFill>
                  <a:schemeClr val="folHlink"/>
                </a:solidFill>
                <a:latin typeface="Times" charset="0"/>
              </a:rPr>
              <a:t>  </a:t>
            </a:r>
            <a:endParaRPr lang="en-US" sz="1400" b="0" baseline="0" dirty="0">
              <a:solidFill>
                <a:schemeClr val="folHlink"/>
              </a:solidFill>
              <a:latin typeface="Times" charset="0"/>
            </a:endParaRPr>
          </a:p>
        </p:txBody>
      </p:sp>
    </p:spTree>
    <p:extLst>
      <p:ext uri="{BB962C8B-B14F-4D97-AF65-F5344CB8AC3E}">
        <p14:creationId xmlns:p14="http://schemas.microsoft.com/office/powerpoint/2010/main" val="396268280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ctrTitle"/>
          </p:nvPr>
        </p:nvSpPr>
        <p:spPr>
          <a:xfrm>
            <a:off x="-406400" y="-707819"/>
            <a:ext cx="9834880" cy="1750110"/>
          </a:xfrm>
          <a:prstGeom prst="curvedLeftArrow">
            <a:avLst>
              <a:gd name="adj1" fmla="val 0"/>
              <a:gd name="adj2" fmla="val 50000"/>
              <a:gd name="adj3" fmla="val 25000"/>
            </a:avLst>
          </a:prstGeom>
        </p:spPr>
        <p:txBody>
          <a:bodyPr>
            <a:normAutofit/>
          </a:bodyPr>
          <a:lstStyle/>
          <a:p>
            <a:r>
              <a:rPr lang="en-US" sz="3600" b="1" dirty="0" smtClean="0"/>
              <a:t>Bee-Associated Mite Web Site: </a:t>
            </a:r>
            <a:r>
              <a:rPr lang="en-US" sz="2800" b="1" dirty="0" smtClean="0">
                <a:solidFill>
                  <a:schemeClr val="bg1">
                    <a:lumMod val="50000"/>
                  </a:schemeClr>
                </a:solidFill>
              </a:rPr>
              <a:t>species pages</a:t>
            </a:r>
            <a:endParaRPr lang="en-US" sz="2800" dirty="0">
              <a:solidFill>
                <a:schemeClr val="bg1">
                  <a:lumMod val="50000"/>
                </a:schemeClr>
              </a:solidFill>
            </a:endParaRPr>
          </a:p>
        </p:txBody>
      </p:sp>
      <p:pic>
        <p:nvPicPr>
          <p:cNvPr id="11" name="Picture 10" descr="Ch_krombeini_BAM_sites.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7499" y="414362"/>
            <a:ext cx="8470901" cy="6354738"/>
          </a:xfrm>
          <a:prstGeom prst="rect">
            <a:avLst/>
          </a:prstGeom>
        </p:spPr>
      </p:pic>
      <p:sp>
        <p:nvSpPr>
          <p:cNvPr id="5" name="Rectangle 5"/>
          <p:cNvSpPr>
            <a:spLocks noChangeArrowheads="1"/>
          </p:cNvSpPr>
          <p:nvPr/>
        </p:nvSpPr>
        <p:spPr bwMode="auto">
          <a:xfrm>
            <a:off x="9355455" y="1724025"/>
            <a:ext cx="4419600" cy="52322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pPr>
            <a:r>
              <a:rPr lang="en-US" sz="1400" b="0" baseline="0" dirty="0" smtClean="0">
                <a:solidFill>
                  <a:schemeClr val="folHlink"/>
                </a:solidFill>
                <a:latin typeface="Times" charset="0"/>
              </a:rPr>
              <a:t>Images are also incorporated to </a:t>
            </a:r>
            <a:r>
              <a:rPr lang="en-US" sz="1400" dirty="0" smtClean="0">
                <a:solidFill>
                  <a:schemeClr val="folHlink"/>
                </a:solidFill>
                <a:latin typeface="Times" charset="0"/>
              </a:rPr>
              <a:t>our website featuring species pages for bee mite species. </a:t>
            </a:r>
            <a:endParaRPr lang="en-US" sz="1400" b="0" baseline="0" dirty="0">
              <a:solidFill>
                <a:schemeClr val="folHlink"/>
              </a:solidFill>
              <a:latin typeface="Times" charset="0"/>
            </a:endParaRPr>
          </a:p>
        </p:txBody>
      </p:sp>
    </p:spTree>
    <p:extLst>
      <p:ext uri="{BB962C8B-B14F-4D97-AF65-F5344CB8AC3E}">
        <p14:creationId xmlns:p14="http://schemas.microsoft.com/office/powerpoint/2010/main" val="305842787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_krombeini_BAM_sites.tif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983028"/>
            <a:ext cx="4614829" cy="3461973"/>
          </a:xfrm>
          <a:prstGeom prst="rect">
            <a:avLst/>
          </a:prstGeom>
        </p:spPr>
      </p:pic>
      <p:pic>
        <p:nvPicPr>
          <p:cNvPr id="3" name="Picture 2" descr="Ch_krombeini_EOL_site.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55680" y="2351400"/>
            <a:ext cx="4488320" cy="4505973"/>
          </a:xfrm>
          <a:prstGeom prst="rect">
            <a:avLst/>
          </a:prstGeom>
        </p:spPr>
      </p:pic>
      <p:cxnSp>
        <p:nvCxnSpPr>
          <p:cNvPr id="9" name="Straight Connector 8"/>
          <p:cNvCxnSpPr/>
          <p:nvPr/>
        </p:nvCxnSpPr>
        <p:spPr>
          <a:xfrm>
            <a:off x="4614828" y="1696720"/>
            <a:ext cx="2209305" cy="1783080"/>
          </a:xfrm>
          <a:prstGeom prst="line">
            <a:avLst/>
          </a:prstGeom>
          <a:ln>
            <a:prstDash val="sysDash"/>
            <a:tailEnd type="triangle" w="lg"/>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462428" y="3254587"/>
            <a:ext cx="854639" cy="716280"/>
          </a:xfrm>
          <a:prstGeom prst="line">
            <a:avLst/>
          </a:prstGeom>
          <a:ln>
            <a:prstDash val="sysDash"/>
            <a:tailEnd type="triangle" w="lg"/>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481228" y="4445001"/>
            <a:ext cx="2344772" cy="1625599"/>
          </a:xfrm>
          <a:prstGeom prst="line">
            <a:avLst/>
          </a:prstGeom>
          <a:ln>
            <a:prstDash val="sysDash"/>
            <a:tailEnd type="triangle" w="lg"/>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2229" y="609325"/>
            <a:ext cx="3175104" cy="369332"/>
          </a:xfrm>
          <a:prstGeom prst="rect">
            <a:avLst/>
          </a:prstGeom>
          <a:solidFill>
            <a:schemeClr val="bg1">
              <a:alpha val="67000"/>
            </a:schemeClr>
          </a:solidFill>
        </p:spPr>
        <p:txBody>
          <a:bodyPr wrap="square" rtlCol="0">
            <a:spAutoFit/>
          </a:bodyPr>
          <a:lstStyle/>
          <a:p>
            <a:pPr algn="ctr"/>
            <a:r>
              <a:rPr lang="en-US" dirty="0" smtClean="0"/>
              <a:t>Bee-Associated Mite Site</a:t>
            </a:r>
            <a:endParaRPr lang="en-US" dirty="0"/>
          </a:p>
        </p:txBody>
      </p:sp>
      <p:sp>
        <p:nvSpPr>
          <p:cNvPr id="19" name="TextBox 18"/>
          <p:cNvSpPr txBox="1"/>
          <p:nvPr/>
        </p:nvSpPr>
        <p:spPr>
          <a:xfrm>
            <a:off x="5732385" y="1940603"/>
            <a:ext cx="3175104" cy="369332"/>
          </a:xfrm>
          <a:prstGeom prst="rect">
            <a:avLst/>
          </a:prstGeom>
          <a:solidFill>
            <a:schemeClr val="bg1">
              <a:alpha val="67000"/>
            </a:schemeClr>
          </a:solidFill>
        </p:spPr>
        <p:txBody>
          <a:bodyPr wrap="square" rtlCol="0">
            <a:spAutoFit/>
          </a:bodyPr>
          <a:lstStyle/>
          <a:p>
            <a:pPr algn="ctr"/>
            <a:r>
              <a:rPr lang="en-US" dirty="0" smtClean="0"/>
              <a:t>EOL (Encyclopedia of Life) site</a:t>
            </a:r>
            <a:endParaRPr lang="en-US" dirty="0"/>
          </a:p>
        </p:txBody>
      </p:sp>
      <p:sp>
        <p:nvSpPr>
          <p:cNvPr id="20" name="TextBox 19"/>
          <p:cNvSpPr txBox="1"/>
          <p:nvPr/>
        </p:nvSpPr>
        <p:spPr>
          <a:xfrm>
            <a:off x="42229" y="5357336"/>
            <a:ext cx="4047171" cy="1477328"/>
          </a:xfrm>
          <a:prstGeom prst="rect">
            <a:avLst/>
          </a:prstGeom>
          <a:solidFill>
            <a:schemeClr val="bg1">
              <a:alpha val="67000"/>
            </a:schemeClr>
          </a:solidFill>
        </p:spPr>
        <p:txBody>
          <a:bodyPr wrap="square" rtlCol="0">
            <a:spAutoFit/>
          </a:bodyPr>
          <a:lstStyle/>
          <a:p>
            <a:r>
              <a:rPr lang="en-US" dirty="0" smtClean="0">
                <a:solidFill>
                  <a:srgbClr val="0000FF"/>
                </a:solidFill>
              </a:rPr>
              <a:t>1) Data are are structured using xml and common ontologies. Now both our site and EOL talk in ‘the same language’.</a:t>
            </a:r>
          </a:p>
          <a:p>
            <a:r>
              <a:rPr lang="en-US" dirty="0" smtClean="0">
                <a:solidFill>
                  <a:srgbClr val="0000FF"/>
                </a:solidFill>
              </a:rPr>
              <a:t>2) A </a:t>
            </a:r>
            <a:r>
              <a:rPr lang="en-US" dirty="0" err="1" smtClean="0">
                <a:solidFill>
                  <a:srgbClr val="0000FF"/>
                </a:solidFill>
              </a:rPr>
              <a:t>php</a:t>
            </a:r>
            <a:r>
              <a:rPr lang="en-US" dirty="0" smtClean="0">
                <a:solidFill>
                  <a:srgbClr val="0000FF"/>
                </a:solidFill>
              </a:rPr>
              <a:t> code </a:t>
            </a:r>
            <a:r>
              <a:rPr lang="en-US" dirty="0">
                <a:solidFill>
                  <a:srgbClr val="0000FF"/>
                </a:solidFill>
              </a:rPr>
              <a:t>v</a:t>
            </a:r>
            <a:r>
              <a:rPr lang="en-US" dirty="0" smtClean="0">
                <a:solidFill>
                  <a:srgbClr val="0000FF"/>
                </a:solidFill>
              </a:rPr>
              <a:t>alidates the xml and sends this information to the EOL server</a:t>
            </a:r>
            <a:endParaRPr lang="en-US" dirty="0">
              <a:solidFill>
                <a:srgbClr val="0000FF"/>
              </a:solidFill>
            </a:endParaRPr>
          </a:p>
        </p:txBody>
      </p:sp>
      <p:sp>
        <p:nvSpPr>
          <p:cNvPr id="11" name="Title 1"/>
          <p:cNvSpPr txBox="1">
            <a:spLocks/>
          </p:cNvSpPr>
          <p:nvPr/>
        </p:nvSpPr>
        <p:spPr>
          <a:xfrm>
            <a:off x="418950" y="-453819"/>
            <a:ext cx="8598050" cy="1750110"/>
          </a:xfrm>
          <a:prstGeom prst="curvedLeftArrow">
            <a:avLst>
              <a:gd name="adj1" fmla="val 0"/>
              <a:gd name="adj2" fmla="val 47822"/>
              <a:gd name="adj3" fmla="val 25000"/>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t>Bee-Associated Mite Web                       </a:t>
            </a:r>
          </a:p>
          <a:p>
            <a:r>
              <a:rPr lang="en-US" sz="2800" b="1" dirty="0" smtClean="0">
                <a:solidFill>
                  <a:schemeClr val="bg1">
                    <a:lumMod val="50000"/>
                  </a:schemeClr>
                </a:solidFill>
              </a:rPr>
              <a:t>                           integration with biodiversity portals</a:t>
            </a:r>
            <a:endParaRPr lang="en-US" sz="2800" dirty="0">
              <a:solidFill>
                <a:schemeClr val="bg1">
                  <a:lumMod val="50000"/>
                </a:schemeClr>
              </a:solidFill>
            </a:endParaRPr>
          </a:p>
        </p:txBody>
      </p:sp>
      <p:sp>
        <p:nvSpPr>
          <p:cNvPr id="12" name="Rectangle 5"/>
          <p:cNvSpPr>
            <a:spLocks noChangeArrowheads="1"/>
          </p:cNvSpPr>
          <p:nvPr/>
        </p:nvSpPr>
        <p:spPr bwMode="auto">
          <a:xfrm>
            <a:off x="9355455" y="1724025"/>
            <a:ext cx="4419600" cy="20313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pPr>
            <a:r>
              <a:rPr lang="en-US" sz="1400" dirty="0" smtClean="0">
                <a:solidFill>
                  <a:schemeClr val="folHlink"/>
                </a:solidFill>
                <a:latin typeface="Times" charset="0"/>
              </a:rPr>
              <a:t>Finally, we have integrated our web pages with external biodiversity educational portals. For example, our site provides data (almost in real time) to the Encyclopedia of Life website. Once the content of our site changes the change will immediately reflected on the EOL site.  To communicate with the EOL, our site uses is structured using xml and common ontologies, so the EOL site can understand this information. Then </a:t>
            </a:r>
            <a:r>
              <a:rPr lang="en-US" sz="1400" dirty="0">
                <a:solidFill>
                  <a:schemeClr val="folHlink"/>
                </a:solidFill>
                <a:latin typeface="Times" charset="0"/>
              </a:rPr>
              <a:t>a </a:t>
            </a:r>
            <a:r>
              <a:rPr lang="en-US" sz="1400" dirty="0" err="1">
                <a:solidFill>
                  <a:schemeClr val="folHlink"/>
                </a:solidFill>
                <a:latin typeface="Times" charset="0"/>
              </a:rPr>
              <a:t>php</a:t>
            </a:r>
            <a:r>
              <a:rPr lang="en-US" sz="1400" dirty="0">
                <a:solidFill>
                  <a:schemeClr val="folHlink"/>
                </a:solidFill>
                <a:latin typeface="Times" charset="0"/>
              </a:rPr>
              <a:t> code sends this structured information </a:t>
            </a:r>
            <a:r>
              <a:rPr lang="en-US" sz="1400" dirty="0" smtClean="0">
                <a:solidFill>
                  <a:schemeClr val="folHlink"/>
                </a:solidFill>
                <a:latin typeface="Times" charset="0"/>
              </a:rPr>
              <a:t>to the EOL.</a:t>
            </a:r>
            <a:endParaRPr lang="en-US" sz="1400" b="0" baseline="0" dirty="0">
              <a:solidFill>
                <a:schemeClr val="folHlink"/>
              </a:solidFill>
              <a:latin typeface="Times" charset="0"/>
            </a:endParaRPr>
          </a:p>
        </p:txBody>
      </p:sp>
    </p:spTree>
    <p:extLst>
      <p:ext uri="{BB962C8B-B14F-4D97-AF65-F5344CB8AC3E}">
        <p14:creationId xmlns:p14="http://schemas.microsoft.com/office/powerpoint/2010/main" val="73454124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6"/>
          <p:cNvSpPr txBox="1">
            <a:spLocks/>
          </p:cNvSpPr>
          <p:nvPr/>
        </p:nvSpPr>
        <p:spPr>
          <a:xfrm>
            <a:off x="5289180" y="3557588"/>
            <a:ext cx="3934195" cy="295663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dirty="0">
                <a:solidFill>
                  <a:schemeClr val="tx1">
                    <a:lumMod val="50000"/>
                    <a:lumOff val="50000"/>
                  </a:schemeClr>
                </a:solidFill>
              </a:rPr>
              <a:t>Acknowledgements</a:t>
            </a:r>
            <a:endParaRPr lang="en-US" sz="2400" dirty="0" smtClean="0">
              <a:solidFill>
                <a:schemeClr val="tx1">
                  <a:lumMod val="50000"/>
                  <a:lumOff val="50000"/>
                </a:schemeClr>
              </a:solidFill>
            </a:endParaRPr>
          </a:p>
          <a:p>
            <a:pPr marL="457200" indent="-457200" algn="l">
              <a:buFont typeface="Arial"/>
              <a:buChar char="•"/>
            </a:pPr>
            <a:r>
              <a:rPr lang="en-US" sz="2400" dirty="0" err="1" smtClean="0">
                <a:solidFill>
                  <a:schemeClr val="tx1"/>
                </a:solidFill>
              </a:rPr>
              <a:t>OConnor’s</a:t>
            </a:r>
            <a:r>
              <a:rPr lang="en-US" sz="2400" dirty="0" smtClean="0">
                <a:solidFill>
                  <a:schemeClr val="tx1"/>
                </a:solidFill>
              </a:rPr>
              <a:t> lab</a:t>
            </a:r>
          </a:p>
          <a:p>
            <a:pPr marL="457200" indent="-457200" algn="l">
              <a:buFont typeface="Arial"/>
              <a:buChar char="•"/>
            </a:pPr>
            <a:r>
              <a:rPr lang="en-US" sz="2400" dirty="0" err="1" smtClean="0">
                <a:solidFill>
                  <a:schemeClr val="tx1"/>
                </a:solidFill>
              </a:rPr>
              <a:t>Ria</a:t>
            </a:r>
            <a:r>
              <a:rPr lang="en-US" sz="2400" dirty="0" smtClean="0">
                <a:solidFill>
                  <a:schemeClr val="tx1"/>
                </a:solidFill>
              </a:rPr>
              <a:t> Wooten (pictures and patience)</a:t>
            </a:r>
            <a:endParaRPr lang="en-US" sz="2400" dirty="0">
              <a:solidFill>
                <a:schemeClr val="tx1"/>
              </a:solidFill>
            </a:endParaRPr>
          </a:p>
        </p:txBody>
      </p:sp>
      <p:pic>
        <p:nvPicPr>
          <p:cNvPr id="8" name="Picture 7" descr="bmoc.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30200"/>
            <a:ext cx="1654803" cy="2062988"/>
          </a:xfrm>
          <a:prstGeom prst="rect">
            <a:avLst/>
          </a:prstGeom>
        </p:spPr>
      </p:pic>
      <p:pic>
        <p:nvPicPr>
          <p:cNvPr id="4" name="Picture 3" descr="DSC_1280.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3112801"/>
            <a:ext cx="5627688" cy="3745199"/>
          </a:xfrm>
          <a:prstGeom prst="rect">
            <a:avLst/>
          </a:prstGeom>
        </p:spPr>
      </p:pic>
      <p:pic>
        <p:nvPicPr>
          <p:cNvPr id="7" name="Picture 6" descr="Einstein.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33861" y="330200"/>
            <a:ext cx="1810139" cy="2106027"/>
          </a:xfrm>
          <a:prstGeom prst="rect">
            <a:avLst/>
          </a:prstGeom>
        </p:spPr>
      </p:pic>
      <p:sp>
        <p:nvSpPr>
          <p:cNvPr id="12" name="Oval Callout 11"/>
          <p:cNvSpPr/>
          <p:nvPr/>
        </p:nvSpPr>
        <p:spPr>
          <a:xfrm>
            <a:off x="2311400" y="431801"/>
            <a:ext cx="2065867" cy="1049866"/>
          </a:xfrm>
          <a:prstGeom prst="wedgeEllipseCallout">
            <a:avLst>
              <a:gd name="adj1" fmla="val -99435"/>
              <a:gd name="adj2" fmla="val 45557"/>
            </a:avLst>
          </a:prstGeom>
          <a:solidFill>
            <a:schemeClr val="bg1">
              <a:alpha val="74000"/>
            </a:schemeClr>
          </a:solidFill>
          <a:ln/>
        </p:spPr>
        <p:style>
          <a:lnRef idx="1">
            <a:schemeClr val="accent1"/>
          </a:lnRef>
          <a:fillRef idx="3">
            <a:schemeClr val="accent1"/>
          </a:fillRef>
          <a:effectRef idx="2">
            <a:schemeClr val="accent1"/>
          </a:effectRef>
          <a:fontRef idx="minor">
            <a:schemeClr val="lt1"/>
          </a:fontRef>
        </p:style>
        <p:txBody>
          <a:bodyPr/>
          <a:lstStyle/>
          <a:p>
            <a:pPr algn="ctr"/>
            <a:r>
              <a:rPr lang="en-US" sz="1600" dirty="0" smtClean="0">
                <a:solidFill>
                  <a:srgbClr val="0000FF"/>
                </a:solidFill>
              </a:rPr>
              <a:t>So many mites, so little time!</a:t>
            </a:r>
            <a:endParaRPr lang="en-US" sz="1600" dirty="0">
              <a:solidFill>
                <a:srgbClr val="0000FF"/>
              </a:solidFill>
            </a:endParaRPr>
          </a:p>
        </p:txBody>
      </p:sp>
      <p:sp>
        <p:nvSpPr>
          <p:cNvPr id="15" name="Oval Callout 14"/>
          <p:cNvSpPr/>
          <p:nvPr/>
        </p:nvSpPr>
        <p:spPr>
          <a:xfrm>
            <a:off x="4377267" y="1481666"/>
            <a:ext cx="1808062" cy="1121833"/>
          </a:xfrm>
          <a:prstGeom prst="wedgeEllipseCallout">
            <a:avLst>
              <a:gd name="adj1" fmla="val 138410"/>
              <a:gd name="adj2" fmla="val -25442"/>
            </a:avLst>
          </a:prstGeom>
          <a:solidFill>
            <a:schemeClr val="bg1">
              <a:alpha val="74000"/>
            </a:schemeClr>
          </a:solidFill>
          <a:ln/>
        </p:spPr>
        <p:style>
          <a:lnRef idx="1">
            <a:schemeClr val="accent1"/>
          </a:lnRef>
          <a:fillRef idx="3">
            <a:schemeClr val="accent1"/>
          </a:fillRef>
          <a:effectRef idx="2">
            <a:schemeClr val="accent1"/>
          </a:effectRef>
          <a:fontRef idx="minor">
            <a:schemeClr val="lt1"/>
          </a:fontRef>
        </p:style>
        <p:txBody>
          <a:bodyPr/>
          <a:lstStyle/>
          <a:p>
            <a:pPr algn="ctr"/>
            <a:endParaRPr lang="en-US" sz="1600" dirty="0">
              <a:solidFill>
                <a:srgbClr val="0000FF"/>
              </a:solidFill>
            </a:endParaRPr>
          </a:p>
        </p:txBody>
      </p:sp>
      <p:sp>
        <p:nvSpPr>
          <p:cNvPr id="9" name="Rectangle 8"/>
          <p:cNvSpPr/>
          <p:nvPr/>
        </p:nvSpPr>
        <p:spPr>
          <a:xfrm>
            <a:off x="2843597" y="0"/>
            <a:ext cx="3121367" cy="369332"/>
          </a:xfrm>
          <a:prstGeom prst="rect">
            <a:avLst/>
          </a:prstGeom>
        </p:spPr>
        <p:txBody>
          <a:bodyPr wrap="none">
            <a:spAutoFit/>
          </a:bodyPr>
          <a:lstStyle/>
          <a:p>
            <a:r>
              <a:rPr lang="en-US" b="1" dirty="0" smtClean="0"/>
              <a:t>Time in the theory </a:t>
            </a:r>
            <a:r>
              <a:rPr lang="en-US" b="1" dirty="0"/>
              <a:t>of relativity </a:t>
            </a:r>
          </a:p>
        </p:txBody>
      </p:sp>
      <p:pic>
        <p:nvPicPr>
          <p:cNvPr id="2" name="Picture 1" descr="261474772db3c1ed51e1f89ebcf1d483.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21498" y="1690749"/>
            <a:ext cx="1401893" cy="623064"/>
          </a:xfrm>
          <a:prstGeom prst="rect">
            <a:avLst/>
          </a:prstGeom>
        </p:spPr>
      </p:pic>
    </p:spTree>
    <p:extLst>
      <p:ext uri="{BB962C8B-B14F-4D97-AF65-F5344CB8AC3E}">
        <p14:creationId xmlns:p14="http://schemas.microsoft.com/office/powerpoint/2010/main" val="259729120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ctrTitle"/>
          </p:nvPr>
        </p:nvSpPr>
        <p:spPr>
          <a:xfrm>
            <a:off x="-406400" y="-707819"/>
            <a:ext cx="9834880" cy="1750110"/>
          </a:xfrm>
          <a:prstGeom prst="curvedLeftArrow">
            <a:avLst>
              <a:gd name="adj1" fmla="val 0"/>
              <a:gd name="adj2" fmla="val 50000"/>
              <a:gd name="adj3" fmla="val 25000"/>
            </a:avLst>
          </a:prstGeom>
        </p:spPr>
        <p:txBody>
          <a:bodyPr>
            <a:normAutofit/>
          </a:bodyPr>
          <a:lstStyle/>
          <a:p>
            <a:r>
              <a:rPr lang="en-US" sz="3600" b="1" dirty="0" smtClean="0"/>
              <a:t>Bee-Associated Mite Web: </a:t>
            </a:r>
            <a:r>
              <a:rPr lang="en-US" sz="2800" b="1" dirty="0" smtClean="0">
                <a:solidFill>
                  <a:schemeClr val="bg1">
                    <a:lumMod val="50000"/>
                  </a:schemeClr>
                </a:solidFill>
              </a:rPr>
              <a:t>integration with database</a:t>
            </a:r>
            <a:endParaRPr lang="en-US" sz="2800" dirty="0">
              <a:solidFill>
                <a:schemeClr val="bg1">
                  <a:lumMod val="50000"/>
                </a:schemeClr>
              </a:solidFill>
            </a:endParaRPr>
          </a:p>
        </p:txBody>
      </p:sp>
      <p:pic>
        <p:nvPicPr>
          <p:cNvPr id="11" name="Picture 10" descr="Ch_krombeini_BAM_sites.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7499" y="414362"/>
            <a:ext cx="8470901" cy="6354738"/>
          </a:xfrm>
          <a:prstGeom prst="rect">
            <a:avLst/>
          </a:prstGeom>
        </p:spPr>
      </p:pic>
      <p:pic>
        <p:nvPicPr>
          <p:cNvPr id="3" name="Picture 2" descr="Ch_krombeini_map_BAM_site.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20090" y="2730500"/>
            <a:ext cx="5317999" cy="4127500"/>
          </a:xfrm>
          <a:prstGeom prst="rect">
            <a:avLst/>
          </a:prstGeom>
        </p:spPr>
      </p:pic>
      <p:sp>
        <p:nvSpPr>
          <p:cNvPr id="6" name="Oval 5"/>
          <p:cNvSpPr/>
          <p:nvPr/>
        </p:nvSpPr>
        <p:spPr>
          <a:xfrm>
            <a:off x="546100" y="5397500"/>
            <a:ext cx="990600" cy="393700"/>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 name="Прямая со стрелкой 22"/>
          <p:cNvCxnSpPr>
            <a:cxnSpLocks noChangeShapeType="1"/>
            <a:stCxn id="6" idx="6"/>
          </p:cNvCxnSpPr>
          <p:nvPr/>
        </p:nvCxnSpPr>
        <p:spPr bwMode="auto">
          <a:xfrm flipV="1">
            <a:off x="1536700" y="4902200"/>
            <a:ext cx="1683390" cy="692150"/>
          </a:xfrm>
          <a:prstGeom prst="straightConnector1">
            <a:avLst/>
          </a:prstGeom>
          <a:noFill/>
          <a:ln w="12700">
            <a:solidFill>
              <a:srgbClr val="FF0000"/>
            </a:solidFill>
            <a:prstDash val="sysDash"/>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7" name="Rectangle 5"/>
          <p:cNvSpPr>
            <a:spLocks noChangeArrowheads="1"/>
          </p:cNvSpPr>
          <p:nvPr/>
        </p:nvSpPr>
        <p:spPr bwMode="auto">
          <a:xfrm>
            <a:off x="9355455" y="1724025"/>
            <a:ext cx="4419600" cy="116955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pPr>
            <a:r>
              <a:rPr lang="en-US" sz="1400" b="0" baseline="0" dirty="0" smtClean="0">
                <a:solidFill>
                  <a:schemeClr val="folHlink"/>
                </a:solidFill>
                <a:latin typeface="Times" charset="0"/>
              </a:rPr>
              <a:t>Again,</a:t>
            </a:r>
            <a:r>
              <a:rPr lang="en-US" sz="1400" b="0" dirty="0" smtClean="0">
                <a:solidFill>
                  <a:schemeClr val="folHlink"/>
                </a:solidFill>
                <a:latin typeface="Times" charset="0"/>
              </a:rPr>
              <a:t> the webpages and the database are cross-linked, so it possible to obtain interactive distributional maps or record list with a single click of mouse. </a:t>
            </a:r>
          </a:p>
          <a:p>
            <a:pPr eaLnBrk="0" hangingPunct="0">
              <a:buFont typeface="Symbol" charset="0"/>
              <a:buNone/>
            </a:pPr>
            <a:r>
              <a:rPr lang="en-US" sz="1400" dirty="0" smtClean="0">
                <a:solidFill>
                  <a:schemeClr val="folHlink"/>
                </a:solidFill>
                <a:latin typeface="Times" charset="0"/>
              </a:rPr>
              <a:t>This screen  shows distribution of the main mite pest of orchard bees in the US. </a:t>
            </a:r>
            <a:r>
              <a:rPr lang="en-US" sz="1400" b="0" dirty="0" smtClean="0">
                <a:solidFill>
                  <a:schemeClr val="folHlink"/>
                </a:solidFill>
                <a:latin typeface="Times" charset="0"/>
              </a:rPr>
              <a:t> </a:t>
            </a:r>
            <a:endParaRPr lang="en-US" sz="1400" b="0" baseline="0" dirty="0">
              <a:solidFill>
                <a:schemeClr val="folHlink"/>
              </a:solidFill>
              <a:latin typeface="Times" charset="0"/>
            </a:endParaRPr>
          </a:p>
        </p:txBody>
      </p:sp>
    </p:spTree>
    <p:extLst>
      <p:ext uri="{BB962C8B-B14F-4D97-AF65-F5344CB8AC3E}">
        <p14:creationId xmlns:p14="http://schemas.microsoft.com/office/powerpoint/2010/main" val="19606957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_krombeini_BAM_sites.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7499" y="414362"/>
            <a:ext cx="8470901" cy="6354738"/>
          </a:xfrm>
          <a:prstGeom prst="rect">
            <a:avLst/>
          </a:prstGeom>
        </p:spPr>
      </p:pic>
      <p:pic>
        <p:nvPicPr>
          <p:cNvPr id="2" name="Picture 1" descr="Ch_krombeini_records_BAM_site.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590800"/>
            <a:ext cx="6577590" cy="4508500"/>
          </a:xfrm>
          <a:prstGeom prst="rect">
            <a:avLst/>
          </a:prstGeom>
        </p:spPr>
      </p:pic>
      <p:sp>
        <p:nvSpPr>
          <p:cNvPr id="6" name="Oval 5"/>
          <p:cNvSpPr/>
          <p:nvPr/>
        </p:nvSpPr>
        <p:spPr>
          <a:xfrm>
            <a:off x="546100" y="1816100"/>
            <a:ext cx="990600" cy="393700"/>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 name="Прямая со стрелкой 22"/>
          <p:cNvCxnSpPr>
            <a:cxnSpLocks noChangeShapeType="1"/>
          </p:cNvCxnSpPr>
          <p:nvPr/>
        </p:nvCxnSpPr>
        <p:spPr bwMode="auto">
          <a:xfrm>
            <a:off x="1536700" y="2070100"/>
            <a:ext cx="1796410" cy="568325"/>
          </a:xfrm>
          <a:prstGeom prst="straightConnector1">
            <a:avLst/>
          </a:prstGeom>
          <a:noFill/>
          <a:ln w="12700">
            <a:solidFill>
              <a:srgbClr val="FF0000"/>
            </a:solidFill>
            <a:prstDash val="sysDash"/>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12" name="Title 1"/>
          <p:cNvSpPr txBox="1">
            <a:spLocks/>
          </p:cNvSpPr>
          <p:nvPr/>
        </p:nvSpPr>
        <p:spPr>
          <a:xfrm>
            <a:off x="-406400" y="-707819"/>
            <a:ext cx="9834880" cy="1750110"/>
          </a:xfrm>
          <a:prstGeom prst="curvedLeftArrow">
            <a:avLst>
              <a:gd name="adj1" fmla="val 0"/>
              <a:gd name="adj2" fmla="val 50000"/>
              <a:gd name="adj3" fmla="val 25000"/>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smtClean="0"/>
              <a:t>Bee-Associated Mite Web: </a:t>
            </a:r>
            <a:r>
              <a:rPr lang="en-US" sz="2800" b="1" smtClean="0">
                <a:solidFill>
                  <a:schemeClr val="bg1">
                    <a:lumMod val="50000"/>
                  </a:schemeClr>
                </a:solidFill>
              </a:rPr>
              <a:t>integration with database</a:t>
            </a:r>
            <a:endParaRPr lang="en-US" sz="2800" dirty="0">
              <a:solidFill>
                <a:schemeClr val="bg1">
                  <a:lumMod val="50000"/>
                </a:schemeClr>
              </a:solidFill>
            </a:endParaRPr>
          </a:p>
        </p:txBody>
      </p:sp>
      <p:sp>
        <p:nvSpPr>
          <p:cNvPr id="7" name="Rectangle 5"/>
          <p:cNvSpPr>
            <a:spLocks noChangeArrowheads="1"/>
          </p:cNvSpPr>
          <p:nvPr/>
        </p:nvSpPr>
        <p:spPr bwMode="auto">
          <a:xfrm>
            <a:off x="9355455" y="1724025"/>
            <a:ext cx="4419600" cy="52322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pPr>
            <a:r>
              <a:rPr lang="en-US" sz="1400" dirty="0" smtClean="0">
                <a:solidFill>
                  <a:schemeClr val="folHlink"/>
                </a:solidFill>
                <a:latin typeface="Times" charset="0"/>
              </a:rPr>
              <a:t>This screen  shows al available database records for the same mite species. </a:t>
            </a:r>
            <a:r>
              <a:rPr lang="en-US" sz="1400" b="0" dirty="0" smtClean="0">
                <a:solidFill>
                  <a:schemeClr val="folHlink"/>
                </a:solidFill>
                <a:latin typeface="Times" charset="0"/>
              </a:rPr>
              <a:t> </a:t>
            </a:r>
            <a:endParaRPr lang="en-US" sz="1400" b="0" baseline="0" dirty="0">
              <a:solidFill>
                <a:schemeClr val="folHlink"/>
              </a:solidFill>
              <a:latin typeface="Times" charset="0"/>
            </a:endParaRPr>
          </a:p>
        </p:txBody>
      </p:sp>
    </p:spTree>
    <p:extLst>
      <p:ext uri="{BB962C8B-B14F-4D97-AF65-F5344CB8AC3E}">
        <p14:creationId xmlns:p14="http://schemas.microsoft.com/office/powerpoint/2010/main" val="37875618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6400" y="-319852"/>
            <a:ext cx="9834880" cy="1326445"/>
          </a:xfrm>
        </p:spPr>
        <p:txBody>
          <a:bodyPr>
            <a:normAutofit/>
          </a:bodyPr>
          <a:lstStyle/>
          <a:p>
            <a:r>
              <a:rPr lang="en-US" sz="3600" b="1" dirty="0" smtClean="0"/>
              <a:t>UMMZ slide collection</a:t>
            </a:r>
            <a:endParaRPr lang="en-US" sz="2800" i="1" dirty="0"/>
          </a:p>
        </p:txBody>
      </p:sp>
      <p:sp>
        <p:nvSpPr>
          <p:cNvPr id="7" name="Subtitle 6"/>
          <p:cNvSpPr>
            <a:spLocks noGrp="1"/>
          </p:cNvSpPr>
          <p:nvPr>
            <p:ph type="subTitle" idx="1"/>
          </p:nvPr>
        </p:nvSpPr>
        <p:spPr>
          <a:xfrm>
            <a:off x="438756" y="1398705"/>
            <a:ext cx="9524030" cy="4086107"/>
          </a:xfrm>
        </p:spPr>
        <p:txBody>
          <a:bodyPr>
            <a:noAutofit/>
          </a:bodyPr>
          <a:lstStyle/>
          <a:p>
            <a:pPr marL="457200" indent="-457200" algn="l">
              <a:buFont typeface="Arial"/>
              <a:buChar char="•"/>
            </a:pPr>
            <a:r>
              <a:rPr lang="en-US" sz="2400" dirty="0" err="1" smtClean="0">
                <a:solidFill>
                  <a:schemeClr val="tx1"/>
                </a:solidFill>
              </a:rPr>
              <a:t>Eusocial</a:t>
            </a:r>
            <a:r>
              <a:rPr lang="en-US" sz="2400" dirty="0" smtClean="0">
                <a:solidFill>
                  <a:schemeClr val="tx1"/>
                </a:solidFill>
              </a:rPr>
              <a:t> (queen and workers)</a:t>
            </a:r>
          </a:p>
          <a:p>
            <a:pPr marL="457200" indent="-457200" algn="l">
              <a:buFont typeface="Arial"/>
              <a:buChar char="•"/>
            </a:pPr>
            <a:r>
              <a:rPr lang="en-US" sz="2400" dirty="0" smtClean="0">
                <a:solidFill>
                  <a:schemeClr val="tx1"/>
                </a:solidFill>
              </a:rPr>
              <a:t>Two types of workers</a:t>
            </a:r>
          </a:p>
          <a:p>
            <a:pPr marL="457200" indent="-457200" algn="l">
              <a:buFont typeface="Arial"/>
              <a:buChar char="•"/>
            </a:pPr>
            <a:r>
              <a:rPr lang="en-US" sz="2400" dirty="0" smtClean="0">
                <a:solidFill>
                  <a:schemeClr val="tx1"/>
                </a:solidFill>
              </a:rPr>
              <a:t>Feed on seeds or insects</a:t>
            </a:r>
          </a:p>
          <a:p>
            <a:pPr marL="457200" indent="-457200" algn="l">
              <a:buFont typeface="Arial"/>
              <a:buChar char="•"/>
            </a:pPr>
            <a:endParaRPr lang="en-US" sz="2400" dirty="0" smtClean="0">
              <a:solidFill>
                <a:schemeClr val="tx1"/>
              </a:solidFill>
            </a:endParaRPr>
          </a:p>
          <a:p>
            <a:pPr marL="457200" indent="-457200" algn="l">
              <a:buFont typeface="Arial"/>
              <a:buChar char="•"/>
            </a:pPr>
            <a:r>
              <a:rPr lang="en-US" sz="2400" dirty="0" smtClean="0">
                <a:solidFill>
                  <a:schemeClr val="tx1"/>
                </a:solidFill>
              </a:rPr>
              <a:t>~1100 </a:t>
            </a:r>
            <a:r>
              <a:rPr lang="en-US" sz="2400" dirty="0" err="1" smtClean="0">
                <a:solidFill>
                  <a:schemeClr val="tx1"/>
                </a:solidFill>
              </a:rPr>
              <a:t>spp</a:t>
            </a:r>
            <a:r>
              <a:rPr lang="en-US" sz="2400" dirty="0" smtClean="0">
                <a:solidFill>
                  <a:schemeClr val="tx1"/>
                </a:solidFill>
              </a:rPr>
              <a:t> worldwide</a:t>
            </a:r>
            <a:endParaRPr lang="en-US" sz="2400" dirty="0">
              <a:solidFill>
                <a:schemeClr val="tx1"/>
              </a:solidFill>
            </a:endParaRPr>
          </a:p>
          <a:p>
            <a:pPr marL="457200" indent="-457200" algn="l">
              <a:buFont typeface="Arial"/>
              <a:buChar char="•"/>
            </a:pPr>
            <a:r>
              <a:rPr lang="en-US" sz="2400" dirty="0" smtClean="0">
                <a:solidFill>
                  <a:schemeClr val="tx1"/>
                </a:solidFill>
              </a:rPr>
              <a:t>~</a:t>
            </a:r>
            <a:r>
              <a:rPr lang="en-US" sz="2400" dirty="0">
                <a:solidFill>
                  <a:schemeClr val="tx1"/>
                </a:solidFill>
              </a:rPr>
              <a:t>272 </a:t>
            </a:r>
            <a:r>
              <a:rPr lang="en-US" sz="2400" dirty="0" err="1" smtClean="0">
                <a:solidFill>
                  <a:schemeClr val="tx1"/>
                </a:solidFill>
              </a:rPr>
              <a:t>spp</a:t>
            </a:r>
            <a:r>
              <a:rPr lang="en-US" sz="2400" dirty="0" smtClean="0">
                <a:solidFill>
                  <a:schemeClr val="tx1"/>
                </a:solidFill>
              </a:rPr>
              <a:t> in Melanesia</a:t>
            </a:r>
          </a:p>
          <a:p>
            <a:pPr marL="457200" indent="-457200" algn="l">
              <a:buFont typeface="Arial"/>
              <a:buChar char="•"/>
            </a:pPr>
            <a:r>
              <a:rPr lang="en-US" sz="2400" dirty="0" smtClean="0">
                <a:solidFill>
                  <a:schemeClr val="tx1"/>
                </a:solidFill>
              </a:rPr>
              <a:t>Many </a:t>
            </a:r>
            <a:r>
              <a:rPr lang="en-US" sz="2400" dirty="0" err="1" smtClean="0">
                <a:solidFill>
                  <a:schemeClr val="tx1"/>
                </a:solidFill>
              </a:rPr>
              <a:t>spp</a:t>
            </a:r>
            <a:r>
              <a:rPr lang="en-US" sz="2400" dirty="0" smtClean="0">
                <a:solidFill>
                  <a:schemeClr val="tx1"/>
                </a:solidFill>
              </a:rPr>
              <a:t> endemic</a:t>
            </a:r>
          </a:p>
          <a:p>
            <a:pPr marL="457200" indent="-457200" algn="l">
              <a:buFont typeface="Arial"/>
              <a:buChar char="•"/>
            </a:pPr>
            <a:r>
              <a:rPr lang="en-US" sz="2400" dirty="0" smtClean="0">
                <a:solidFill>
                  <a:schemeClr val="tx1"/>
                </a:solidFill>
              </a:rPr>
              <a:t>Some </a:t>
            </a:r>
            <a:r>
              <a:rPr lang="en-US" sz="2400" dirty="0" err="1" smtClean="0">
                <a:solidFill>
                  <a:schemeClr val="tx1"/>
                </a:solidFill>
              </a:rPr>
              <a:t>spp</a:t>
            </a:r>
            <a:r>
              <a:rPr lang="en-US" sz="2400" dirty="0" smtClean="0">
                <a:solidFill>
                  <a:schemeClr val="tx1"/>
                </a:solidFill>
              </a:rPr>
              <a:t> invasive and </a:t>
            </a:r>
          </a:p>
          <a:p>
            <a:pPr algn="l"/>
            <a:r>
              <a:rPr lang="en-US" sz="2400" dirty="0" smtClean="0">
                <a:solidFill>
                  <a:schemeClr val="tx1"/>
                </a:solidFill>
              </a:rPr>
              <a:t>        widely distributed</a:t>
            </a:r>
          </a:p>
          <a:p>
            <a:pPr marL="457200" indent="-457200" algn="l">
              <a:buFont typeface="Arial"/>
              <a:buChar char="•"/>
            </a:pPr>
            <a:endParaRPr lang="en-US" sz="2400" dirty="0">
              <a:solidFill>
                <a:schemeClr val="tx1"/>
              </a:solidFill>
            </a:endParaRPr>
          </a:p>
        </p:txBody>
      </p:sp>
      <p:pic>
        <p:nvPicPr>
          <p:cNvPr id="3" name="Picture 2" descr="DSC_1255.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3749" y="1093106"/>
            <a:ext cx="9834047" cy="5764894"/>
          </a:xfrm>
          <a:prstGeom prst="rect">
            <a:avLst/>
          </a:prstGeom>
        </p:spPr>
      </p:pic>
      <p:sp>
        <p:nvSpPr>
          <p:cNvPr id="4" name="TextBox 3"/>
          <p:cNvSpPr txBox="1"/>
          <p:nvPr/>
        </p:nvSpPr>
        <p:spPr>
          <a:xfrm>
            <a:off x="438756" y="7187259"/>
            <a:ext cx="8395109" cy="646331"/>
          </a:xfrm>
          <a:prstGeom prst="rect">
            <a:avLst/>
          </a:prstGeom>
          <a:noFill/>
        </p:spPr>
        <p:txBody>
          <a:bodyPr wrap="none" rtlCol="0">
            <a:spAutoFit/>
          </a:bodyPr>
          <a:lstStyle/>
          <a:p>
            <a:r>
              <a:rPr lang="en-US" dirty="0" smtClean="0"/>
              <a:t>Because mounting medium may desiccate each slide is ringed with  a insulating varnish.</a:t>
            </a:r>
          </a:p>
          <a:p>
            <a:r>
              <a:rPr lang="en-US" dirty="0" smtClean="0"/>
              <a:t>Each slides has a </a:t>
            </a:r>
            <a:r>
              <a:rPr lang="en-US" dirty="0"/>
              <a:t>locality </a:t>
            </a:r>
            <a:r>
              <a:rPr lang="en-US" dirty="0" smtClean="0"/>
              <a:t>label and unique lot number</a:t>
            </a:r>
            <a:endParaRPr lang="en-US" dirty="0"/>
          </a:p>
        </p:txBody>
      </p:sp>
      <p:cxnSp>
        <p:nvCxnSpPr>
          <p:cNvPr id="10" name="Прямая со стрелкой 22"/>
          <p:cNvCxnSpPr>
            <a:cxnSpLocks noChangeShapeType="1"/>
          </p:cNvCxnSpPr>
          <p:nvPr/>
        </p:nvCxnSpPr>
        <p:spPr bwMode="auto">
          <a:xfrm flipH="1">
            <a:off x="3226742" y="3952052"/>
            <a:ext cx="903111" cy="235656"/>
          </a:xfrm>
          <a:prstGeom prst="straightConnector1">
            <a:avLst/>
          </a:prstGeom>
          <a:noFill/>
          <a:ln w="28575">
            <a:solidFill>
              <a:srgbClr val="3366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11" name="TextBox 10"/>
          <p:cNvSpPr txBox="1"/>
          <p:nvPr/>
        </p:nvSpPr>
        <p:spPr>
          <a:xfrm>
            <a:off x="4129853" y="3689585"/>
            <a:ext cx="1831038" cy="369332"/>
          </a:xfrm>
          <a:prstGeom prst="rect">
            <a:avLst/>
          </a:prstGeom>
          <a:solidFill>
            <a:schemeClr val="bg1">
              <a:alpha val="67000"/>
            </a:schemeClr>
          </a:solidFill>
        </p:spPr>
        <p:txBody>
          <a:bodyPr wrap="none" rtlCol="0">
            <a:spAutoFit/>
          </a:bodyPr>
          <a:lstStyle/>
          <a:p>
            <a:r>
              <a:rPr lang="en-US" dirty="0" smtClean="0"/>
              <a:t>Insulating varnish</a:t>
            </a:r>
            <a:endParaRPr lang="en-US" dirty="0"/>
          </a:p>
        </p:txBody>
      </p:sp>
      <p:sp>
        <p:nvSpPr>
          <p:cNvPr id="8" name="Rectangle 5"/>
          <p:cNvSpPr>
            <a:spLocks noChangeArrowheads="1"/>
          </p:cNvSpPr>
          <p:nvPr/>
        </p:nvSpPr>
        <p:spPr bwMode="auto">
          <a:xfrm>
            <a:off x="9250363" y="1653371"/>
            <a:ext cx="3771370" cy="738664"/>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buFont typeface="Symbol" charset="0"/>
              <a:buNone/>
            </a:pPr>
            <a:r>
              <a:rPr lang="en-US" sz="1400" dirty="0" smtClean="0"/>
              <a:t>Slides are stored in slide boxes, each is ringed with insulating varnish to prevent medium deterioration. </a:t>
            </a:r>
          </a:p>
        </p:txBody>
      </p:sp>
    </p:spTree>
    <p:extLst>
      <p:ext uri="{BB962C8B-B14F-4D97-AF65-F5344CB8AC3E}">
        <p14:creationId xmlns:p14="http://schemas.microsoft.com/office/powerpoint/2010/main" val="118416898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6400" y="-517740"/>
            <a:ext cx="9834880" cy="1827428"/>
          </a:xfrm>
        </p:spPr>
        <p:txBody>
          <a:bodyPr>
            <a:normAutofit/>
          </a:bodyPr>
          <a:lstStyle/>
          <a:p>
            <a:r>
              <a:rPr lang="en-US" sz="3600" b="1" dirty="0" err="1" smtClean="0"/>
              <a:t>Holotypes</a:t>
            </a:r>
            <a:endParaRPr lang="en-US" sz="3600" b="1" dirty="0"/>
          </a:p>
        </p:txBody>
      </p:sp>
      <p:pic>
        <p:nvPicPr>
          <p:cNvPr id="5" name="Picture 4" descr="DSC_1270.JPG"/>
          <p:cNvPicPr>
            <a:picLocks noChangeAspect="1"/>
          </p:cNvPicPr>
          <p:nvPr/>
        </p:nvPicPr>
        <p:blipFill rotWithShape="1">
          <a:blip r:embed="rId2" cstate="print">
            <a:extLst>
              <a:ext uri="{28A0092B-C50C-407E-A947-70E740481C1C}">
                <a14:useLocalDpi xmlns:a14="http://schemas.microsoft.com/office/drawing/2010/main"/>
              </a:ext>
            </a:extLst>
          </a:blip>
          <a:srcRect t="-59"/>
          <a:stretch/>
        </p:blipFill>
        <p:spPr>
          <a:xfrm>
            <a:off x="0" y="790428"/>
            <a:ext cx="9167073" cy="6067572"/>
          </a:xfrm>
          <a:prstGeom prst="rect">
            <a:avLst/>
          </a:prstGeom>
        </p:spPr>
      </p:pic>
      <p:sp>
        <p:nvSpPr>
          <p:cNvPr id="6" name="Rectangle 5"/>
          <p:cNvSpPr>
            <a:spLocks noChangeArrowheads="1"/>
          </p:cNvSpPr>
          <p:nvPr/>
        </p:nvSpPr>
        <p:spPr bwMode="auto">
          <a:xfrm>
            <a:off x="9250363" y="1653371"/>
            <a:ext cx="3771370" cy="52322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buFont typeface="Symbol" charset="0"/>
              <a:buNone/>
            </a:pPr>
            <a:r>
              <a:rPr lang="en-US" sz="1400" dirty="0" err="1" smtClean="0"/>
              <a:t>Holotypes</a:t>
            </a:r>
            <a:r>
              <a:rPr lang="en-US" sz="1400" dirty="0" smtClean="0"/>
              <a:t> are kept separately from the main collection. </a:t>
            </a:r>
          </a:p>
        </p:txBody>
      </p:sp>
    </p:spTree>
    <p:extLst>
      <p:ext uri="{BB962C8B-B14F-4D97-AF65-F5344CB8AC3E}">
        <p14:creationId xmlns:p14="http://schemas.microsoft.com/office/powerpoint/2010/main" val="283560023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9162" y="-897036"/>
            <a:ext cx="9834880" cy="2209746"/>
          </a:xfrm>
          <a:prstGeom prst="curvedLeftArrow">
            <a:avLst>
              <a:gd name="adj1" fmla="val 0"/>
              <a:gd name="adj2" fmla="val 50000"/>
              <a:gd name="adj3" fmla="val 25000"/>
            </a:avLst>
          </a:prstGeom>
        </p:spPr>
        <p:txBody>
          <a:bodyPr>
            <a:normAutofit/>
          </a:bodyPr>
          <a:lstStyle/>
          <a:p>
            <a:r>
              <a:rPr lang="en-US" sz="3600" b="1" dirty="0" smtClean="0"/>
              <a:t>Mites</a:t>
            </a:r>
            <a:endParaRPr lang="en-US" sz="2800" i="1" dirty="0"/>
          </a:p>
        </p:txBody>
      </p:sp>
      <p:sp>
        <p:nvSpPr>
          <p:cNvPr id="7" name="Subtitle 6"/>
          <p:cNvSpPr>
            <a:spLocks noGrp="1"/>
          </p:cNvSpPr>
          <p:nvPr>
            <p:ph type="subTitle" idx="1"/>
          </p:nvPr>
        </p:nvSpPr>
        <p:spPr>
          <a:xfrm>
            <a:off x="269909" y="613014"/>
            <a:ext cx="8824148" cy="5346405"/>
          </a:xfrm>
        </p:spPr>
        <p:txBody>
          <a:bodyPr>
            <a:noAutofit/>
          </a:bodyPr>
          <a:lstStyle/>
          <a:p>
            <a:pPr marL="342900" indent="-342900" algn="l">
              <a:buFont typeface="Arial"/>
              <a:buChar char="•"/>
            </a:pPr>
            <a:r>
              <a:rPr lang="en-US" sz="2400" dirty="0">
                <a:solidFill>
                  <a:schemeClr val="tx1"/>
                </a:solidFill>
              </a:rPr>
              <a:t>One of the earliest terrestrial animals (fossil record 410 </a:t>
            </a:r>
            <a:r>
              <a:rPr lang="en-US" sz="2400" dirty="0" err="1">
                <a:solidFill>
                  <a:schemeClr val="tx1"/>
                </a:solidFill>
              </a:rPr>
              <a:t>Mya</a:t>
            </a:r>
            <a:r>
              <a:rPr lang="en-US" sz="2400" dirty="0" smtClean="0">
                <a:solidFill>
                  <a:schemeClr val="tx1"/>
                </a:solidFill>
              </a:rPr>
              <a:t>)</a:t>
            </a:r>
          </a:p>
          <a:p>
            <a:pPr marL="342900" indent="-342900" algn="l">
              <a:buFont typeface="Arial"/>
              <a:buChar char="•"/>
            </a:pPr>
            <a:r>
              <a:rPr lang="en-US" sz="2400" dirty="0" smtClean="0">
                <a:solidFill>
                  <a:schemeClr val="tx1"/>
                </a:solidFill>
              </a:rPr>
              <a:t>Important planetary ecosystem service (decomposers)</a:t>
            </a:r>
          </a:p>
          <a:p>
            <a:pPr marL="342900" indent="-342900" algn="l">
              <a:buFont typeface="Arial"/>
              <a:buChar char="•"/>
            </a:pPr>
            <a:r>
              <a:rPr lang="en-US" sz="2400" dirty="0" smtClean="0">
                <a:solidFill>
                  <a:schemeClr val="tx1"/>
                </a:solidFill>
              </a:rPr>
              <a:t>Economically important (agricultural &amp; stored food pests, predatory mites are used for pest control)</a:t>
            </a:r>
          </a:p>
          <a:p>
            <a:pPr marL="342900" indent="-342900" algn="l">
              <a:buFont typeface="Arial"/>
              <a:buChar char="•"/>
            </a:pPr>
            <a:r>
              <a:rPr lang="en-US" sz="2400" dirty="0" smtClean="0">
                <a:solidFill>
                  <a:schemeClr val="tx1"/>
                </a:solidFill>
              </a:rPr>
              <a:t>Medically important  (</a:t>
            </a:r>
            <a:r>
              <a:rPr lang="en-US" sz="2400" dirty="0">
                <a:solidFill>
                  <a:schemeClr val="tx1"/>
                </a:solidFill>
              </a:rPr>
              <a:t>transmit </a:t>
            </a:r>
            <a:r>
              <a:rPr lang="en-US" sz="2400" dirty="0" smtClean="0">
                <a:solidFill>
                  <a:schemeClr val="tx1"/>
                </a:solidFill>
              </a:rPr>
              <a:t>diseases, cause allergies, parasites of humans and animals)</a:t>
            </a:r>
          </a:p>
          <a:p>
            <a:pPr marL="342900" indent="-342900" algn="l">
              <a:buFont typeface="Arial"/>
              <a:buChar char="•"/>
            </a:pPr>
            <a:r>
              <a:rPr lang="en-US" sz="2400" dirty="0" smtClean="0">
                <a:solidFill>
                  <a:schemeClr val="tx1"/>
                </a:solidFill>
              </a:rPr>
              <a:t>Models for testing evolutionary hypotheses (maintenance of long-term asexuality, </a:t>
            </a:r>
            <a:r>
              <a:rPr lang="en-US" sz="2400" dirty="0">
                <a:solidFill>
                  <a:schemeClr val="tx1"/>
                </a:solidFill>
              </a:rPr>
              <a:t>c</a:t>
            </a:r>
            <a:r>
              <a:rPr lang="en-US" sz="2400" dirty="0" smtClean="0">
                <a:solidFill>
                  <a:schemeClr val="tx1"/>
                </a:solidFill>
              </a:rPr>
              <a:t>oevolution with hosts)</a:t>
            </a:r>
          </a:p>
          <a:p>
            <a:pPr marL="342900" indent="-342900" algn="l">
              <a:buFont typeface="Arial"/>
              <a:buChar char="•"/>
            </a:pPr>
            <a:endParaRPr lang="en-US" sz="2400" dirty="0" smtClean="0">
              <a:solidFill>
                <a:schemeClr val="tx1"/>
              </a:solidFill>
            </a:endParaRPr>
          </a:p>
          <a:p>
            <a:pPr marL="457200" indent="-457200" algn="l">
              <a:buFont typeface="Arial"/>
              <a:buChar char="•"/>
            </a:pPr>
            <a:endParaRPr lang="en-US" sz="2400" dirty="0">
              <a:solidFill>
                <a:schemeClr val="tx1"/>
              </a:solidFill>
            </a:endParaRPr>
          </a:p>
        </p:txBody>
      </p:sp>
      <p:sp>
        <p:nvSpPr>
          <p:cNvPr id="11" name="Freeform 10"/>
          <p:cNvSpPr/>
          <p:nvPr/>
        </p:nvSpPr>
        <p:spPr>
          <a:xfrm>
            <a:off x="7865954" y="2950745"/>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3" name="Freeform 12"/>
          <p:cNvSpPr/>
          <p:nvPr/>
        </p:nvSpPr>
        <p:spPr>
          <a:xfrm>
            <a:off x="5089789" y="3286217"/>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5" name="Freeform 14"/>
          <p:cNvSpPr/>
          <p:nvPr/>
        </p:nvSpPr>
        <p:spPr>
          <a:xfrm>
            <a:off x="5633460" y="4418448"/>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pic>
        <p:nvPicPr>
          <p:cNvPr id="8" name="Рисунок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928028" y="4012740"/>
            <a:ext cx="4289777" cy="284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12724" y="4012740"/>
            <a:ext cx="4364038" cy="300513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9" name="Picture 4" descr="File:Peacock mite, Tuckerella sp.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1"/>
          <a:stretch/>
        </p:blipFill>
        <p:spPr bwMode="auto">
          <a:xfrm>
            <a:off x="-288000" y="4012740"/>
            <a:ext cx="3337560" cy="2845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019303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ebat_ponsan_edouard-napoleon_sleeping~OMfca300~10157_20041129_1439_25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5194" y="1193800"/>
            <a:ext cx="7062447" cy="4849547"/>
          </a:xfrm>
          <a:prstGeom prst="rect">
            <a:avLst/>
          </a:prstGeom>
        </p:spPr>
      </p:pic>
      <p:sp>
        <p:nvSpPr>
          <p:cNvPr id="16" name="Oval Callout 15"/>
          <p:cNvSpPr/>
          <p:nvPr/>
        </p:nvSpPr>
        <p:spPr>
          <a:xfrm>
            <a:off x="4394118" y="1338048"/>
            <a:ext cx="1808062" cy="746234"/>
          </a:xfrm>
          <a:prstGeom prst="wedgeEllipseCallout">
            <a:avLst>
              <a:gd name="adj1" fmla="val -32977"/>
              <a:gd name="adj2" fmla="val 109529"/>
            </a:avLst>
          </a:prstGeom>
          <a:solidFill>
            <a:schemeClr val="bg1">
              <a:alpha val="74000"/>
            </a:schemeClr>
          </a:solidFill>
          <a:ln/>
        </p:spPr>
        <p:style>
          <a:lnRef idx="1">
            <a:schemeClr val="accent1"/>
          </a:lnRef>
          <a:fillRef idx="3">
            <a:schemeClr val="accent1"/>
          </a:fillRef>
          <a:effectRef idx="2">
            <a:schemeClr val="accent1"/>
          </a:effectRef>
          <a:fontRef idx="minor">
            <a:schemeClr val="lt1"/>
          </a:fontRef>
        </p:style>
        <p:txBody>
          <a:bodyPr/>
          <a:lstStyle/>
          <a:p>
            <a:pPr algn="ctr"/>
            <a:r>
              <a:rPr lang="en-US" sz="1200" dirty="0" smtClean="0">
                <a:solidFill>
                  <a:srgbClr val="0000FF"/>
                </a:solidFill>
              </a:rPr>
              <a:t>Sir, our troops are surrounded by Cossacks</a:t>
            </a:r>
            <a:endParaRPr lang="en-US" sz="1200" dirty="0">
              <a:solidFill>
                <a:srgbClr val="0000FF"/>
              </a:solidFill>
            </a:endParaRPr>
          </a:p>
        </p:txBody>
      </p:sp>
      <p:sp>
        <p:nvSpPr>
          <p:cNvPr id="17" name="Oval Callout 16"/>
          <p:cNvSpPr/>
          <p:nvPr/>
        </p:nvSpPr>
        <p:spPr>
          <a:xfrm>
            <a:off x="3173190" y="3811170"/>
            <a:ext cx="1511757" cy="571498"/>
          </a:xfrm>
          <a:prstGeom prst="wedgeEllipseCallout">
            <a:avLst>
              <a:gd name="adj1" fmla="val 82218"/>
              <a:gd name="adj2" fmla="val 2310"/>
            </a:avLst>
          </a:prstGeom>
          <a:solidFill>
            <a:schemeClr val="bg1">
              <a:alpha val="74000"/>
            </a:schemeClr>
          </a:solidFill>
          <a:ln/>
        </p:spPr>
        <p:style>
          <a:lnRef idx="1">
            <a:schemeClr val="accent1"/>
          </a:lnRef>
          <a:fillRef idx="3">
            <a:schemeClr val="accent1"/>
          </a:fillRef>
          <a:effectRef idx="2">
            <a:schemeClr val="accent1"/>
          </a:effectRef>
          <a:fontRef idx="minor">
            <a:schemeClr val="lt1"/>
          </a:fontRef>
        </p:style>
        <p:txBody>
          <a:bodyPr/>
          <a:lstStyle/>
          <a:p>
            <a:pPr algn="ctr"/>
            <a:r>
              <a:rPr lang="en-US" sz="1200" dirty="0" smtClean="0">
                <a:solidFill>
                  <a:srgbClr val="0000FF"/>
                </a:solidFill>
              </a:rPr>
              <a:t>No, mites did it first</a:t>
            </a:r>
            <a:endParaRPr lang="en-US" sz="1200" dirty="0">
              <a:solidFill>
                <a:srgbClr val="0000FF"/>
              </a:solidFill>
            </a:endParaRPr>
          </a:p>
        </p:txBody>
      </p:sp>
      <p:cxnSp>
        <p:nvCxnSpPr>
          <p:cNvPr id="21" name="Прямая со стрелкой 22"/>
          <p:cNvCxnSpPr>
            <a:cxnSpLocks noChangeShapeType="1"/>
          </p:cNvCxnSpPr>
          <p:nvPr/>
        </p:nvCxnSpPr>
        <p:spPr bwMode="auto">
          <a:xfrm>
            <a:off x="1160210" y="3028746"/>
            <a:ext cx="211667" cy="315158"/>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22" name="Rectangle 21"/>
          <p:cNvSpPr/>
          <p:nvPr/>
        </p:nvSpPr>
        <p:spPr>
          <a:xfrm>
            <a:off x="551710" y="2751747"/>
            <a:ext cx="979755" cy="276999"/>
          </a:xfrm>
          <a:prstGeom prst="rect">
            <a:avLst/>
          </a:prstGeom>
        </p:spPr>
        <p:txBody>
          <a:bodyPr wrap="none">
            <a:spAutoFit/>
          </a:bodyPr>
          <a:lstStyle/>
          <a:p>
            <a:r>
              <a:rPr lang="en-US" sz="1200" dirty="0" smtClean="0"/>
              <a:t>Eyelash mite</a:t>
            </a:r>
            <a:endParaRPr lang="en-US" sz="1200" dirty="0"/>
          </a:p>
        </p:txBody>
      </p:sp>
      <p:cxnSp>
        <p:nvCxnSpPr>
          <p:cNvPr id="26" name="Прямая со стрелкой 22"/>
          <p:cNvCxnSpPr>
            <a:cxnSpLocks noChangeShapeType="1"/>
          </p:cNvCxnSpPr>
          <p:nvPr/>
        </p:nvCxnSpPr>
        <p:spPr bwMode="auto">
          <a:xfrm>
            <a:off x="2066958" y="3100544"/>
            <a:ext cx="0" cy="368929"/>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27" name="Rectangle 26"/>
          <p:cNvSpPr/>
          <p:nvPr/>
        </p:nvSpPr>
        <p:spPr>
          <a:xfrm>
            <a:off x="1371877" y="2638879"/>
            <a:ext cx="1223412" cy="461665"/>
          </a:xfrm>
          <a:prstGeom prst="rect">
            <a:avLst/>
          </a:prstGeom>
        </p:spPr>
        <p:txBody>
          <a:bodyPr wrap="none">
            <a:spAutoFit/>
          </a:bodyPr>
          <a:lstStyle/>
          <a:p>
            <a:pPr algn="ctr"/>
            <a:r>
              <a:rPr lang="en-US" sz="1200" dirty="0" err="1" smtClean="0"/>
              <a:t>Sarcoptic</a:t>
            </a:r>
            <a:r>
              <a:rPr lang="en-US" sz="1200" dirty="0" smtClean="0"/>
              <a:t> mange</a:t>
            </a:r>
          </a:p>
          <a:p>
            <a:pPr algn="ctr"/>
            <a:r>
              <a:rPr lang="en-US" sz="1200" dirty="0" smtClean="0"/>
              <a:t> mite</a:t>
            </a:r>
            <a:endParaRPr lang="en-US" sz="1200" dirty="0"/>
          </a:p>
        </p:txBody>
      </p:sp>
      <p:cxnSp>
        <p:nvCxnSpPr>
          <p:cNvPr id="31" name="Прямая со стрелкой 22"/>
          <p:cNvCxnSpPr>
            <a:cxnSpLocks noChangeShapeType="1"/>
          </p:cNvCxnSpPr>
          <p:nvPr/>
        </p:nvCxnSpPr>
        <p:spPr bwMode="auto">
          <a:xfrm flipH="1">
            <a:off x="6872124" y="4182223"/>
            <a:ext cx="629432" cy="0"/>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32" name="Rectangle 31"/>
          <p:cNvSpPr/>
          <p:nvPr/>
        </p:nvSpPr>
        <p:spPr>
          <a:xfrm>
            <a:off x="7501556" y="4043723"/>
            <a:ext cx="1133644" cy="276999"/>
          </a:xfrm>
          <a:prstGeom prst="rect">
            <a:avLst/>
          </a:prstGeom>
        </p:spPr>
        <p:txBody>
          <a:bodyPr wrap="none">
            <a:spAutoFit/>
          </a:bodyPr>
          <a:lstStyle/>
          <a:p>
            <a:r>
              <a:rPr lang="en-US" sz="1200" dirty="0" smtClean="0"/>
              <a:t>Straw itch mite</a:t>
            </a:r>
            <a:endParaRPr lang="en-US" sz="1200" dirty="0"/>
          </a:p>
        </p:txBody>
      </p:sp>
      <p:cxnSp>
        <p:nvCxnSpPr>
          <p:cNvPr id="36" name="Прямая со стрелкой 22"/>
          <p:cNvCxnSpPr>
            <a:cxnSpLocks noChangeShapeType="1"/>
          </p:cNvCxnSpPr>
          <p:nvPr/>
        </p:nvCxnSpPr>
        <p:spPr bwMode="auto">
          <a:xfrm flipH="1" flipV="1">
            <a:off x="6739742" y="4347323"/>
            <a:ext cx="761814" cy="255200"/>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37" name="Rectangle 36"/>
          <p:cNvSpPr/>
          <p:nvPr/>
        </p:nvSpPr>
        <p:spPr>
          <a:xfrm>
            <a:off x="7488053" y="4507452"/>
            <a:ext cx="1518364" cy="276999"/>
          </a:xfrm>
          <a:prstGeom prst="rect">
            <a:avLst/>
          </a:prstGeom>
        </p:spPr>
        <p:txBody>
          <a:bodyPr wrap="none">
            <a:spAutoFit/>
          </a:bodyPr>
          <a:lstStyle/>
          <a:p>
            <a:r>
              <a:rPr lang="en-US" sz="1200" dirty="0" smtClean="0"/>
              <a:t>Stored product mites</a:t>
            </a:r>
            <a:endParaRPr lang="en-US" sz="1200" dirty="0"/>
          </a:p>
        </p:txBody>
      </p:sp>
      <p:cxnSp>
        <p:nvCxnSpPr>
          <p:cNvPr id="38" name="Прямая со стрелкой 22"/>
          <p:cNvCxnSpPr>
            <a:cxnSpLocks noChangeShapeType="1"/>
          </p:cNvCxnSpPr>
          <p:nvPr/>
        </p:nvCxnSpPr>
        <p:spPr bwMode="auto">
          <a:xfrm flipH="1" flipV="1">
            <a:off x="6075253" y="5324613"/>
            <a:ext cx="497050" cy="287706"/>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39" name="Rectangle 38"/>
          <p:cNvSpPr/>
          <p:nvPr/>
        </p:nvSpPr>
        <p:spPr>
          <a:xfrm>
            <a:off x="6276160" y="5532614"/>
            <a:ext cx="958616" cy="276999"/>
          </a:xfrm>
          <a:prstGeom prst="rect">
            <a:avLst/>
          </a:prstGeom>
        </p:spPr>
        <p:txBody>
          <a:bodyPr wrap="none">
            <a:spAutoFit/>
          </a:bodyPr>
          <a:lstStyle/>
          <a:p>
            <a:r>
              <a:rPr lang="en-US" sz="1200" dirty="0" smtClean="0"/>
              <a:t>Cheese mite</a:t>
            </a:r>
            <a:endParaRPr lang="en-US" sz="1200" dirty="0"/>
          </a:p>
        </p:txBody>
      </p:sp>
      <p:cxnSp>
        <p:nvCxnSpPr>
          <p:cNvPr id="40" name="Прямая со стрелкой 22"/>
          <p:cNvCxnSpPr>
            <a:cxnSpLocks noChangeShapeType="1"/>
          </p:cNvCxnSpPr>
          <p:nvPr/>
        </p:nvCxnSpPr>
        <p:spPr bwMode="auto">
          <a:xfrm flipH="1">
            <a:off x="6677837" y="3049171"/>
            <a:ext cx="629432" cy="0"/>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41" name="Rectangle 40"/>
          <p:cNvSpPr/>
          <p:nvPr/>
        </p:nvSpPr>
        <p:spPr>
          <a:xfrm>
            <a:off x="7234776" y="2910671"/>
            <a:ext cx="1595960" cy="276999"/>
          </a:xfrm>
          <a:prstGeom prst="rect">
            <a:avLst/>
          </a:prstGeom>
        </p:spPr>
        <p:txBody>
          <a:bodyPr wrap="none">
            <a:spAutoFit/>
          </a:bodyPr>
          <a:lstStyle/>
          <a:p>
            <a:r>
              <a:rPr lang="de-DE" sz="1200" dirty="0" err="1"/>
              <a:t>chorioptic</a:t>
            </a:r>
            <a:r>
              <a:rPr lang="de-DE" sz="1200" dirty="0"/>
              <a:t> mange </a:t>
            </a:r>
            <a:r>
              <a:rPr lang="de-DE" sz="1200" dirty="0" err="1"/>
              <a:t>mite</a:t>
            </a:r>
            <a:endParaRPr lang="en-US" sz="1200" dirty="0"/>
          </a:p>
        </p:txBody>
      </p:sp>
      <p:cxnSp>
        <p:nvCxnSpPr>
          <p:cNvPr id="42" name="Прямая со стрелкой 22"/>
          <p:cNvCxnSpPr>
            <a:cxnSpLocks noChangeShapeType="1"/>
          </p:cNvCxnSpPr>
          <p:nvPr/>
        </p:nvCxnSpPr>
        <p:spPr bwMode="auto">
          <a:xfrm>
            <a:off x="4077089" y="1945782"/>
            <a:ext cx="329476" cy="210557"/>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43" name="Rectangle 42"/>
          <p:cNvSpPr/>
          <p:nvPr/>
        </p:nvSpPr>
        <p:spPr>
          <a:xfrm>
            <a:off x="3120356" y="1668783"/>
            <a:ext cx="1056700" cy="276999"/>
          </a:xfrm>
          <a:prstGeom prst="rect">
            <a:avLst/>
          </a:prstGeom>
        </p:spPr>
        <p:txBody>
          <a:bodyPr wrap="none">
            <a:spAutoFit/>
          </a:bodyPr>
          <a:lstStyle/>
          <a:p>
            <a:r>
              <a:rPr lang="en-US" sz="1200" dirty="0" smtClean="0"/>
              <a:t>Feather mites</a:t>
            </a:r>
            <a:endParaRPr lang="en-US" sz="1200" dirty="0"/>
          </a:p>
        </p:txBody>
      </p:sp>
      <p:cxnSp>
        <p:nvCxnSpPr>
          <p:cNvPr id="48" name="Прямая со стрелкой 22"/>
          <p:cNvCxnSpPr>
            <a:cxnSpLocks noChangeShapeType="1"/>
          </p:cNvCxnSpPr>
          <p:nvPr/>
        </p:nvCxnSpPr>
        <p:spPr bwMode="auto">
          <a:xfrm>
            <a:off x="1276259" y="4330501"/>
            <a:ext cx="382653" cy="123480"/>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49" name="Rectangle 48"/>
          <p:cNvSpPr/>
          <p:nvPr/>
        </p:nvSpPr>
        <p:spPr>
          <a:xfrm>
            <a:off x="541772" y="4165400"/>
            <a:ext cx="813043" cy="276999"/>
          </a:xfrm>
          <a:prstGeom prst="rect">
            <a:avLst/>
          </a:prstGeom>
        </p:spPr>
        <p:txBody>
          <a:bodyPr wrap="none">
            <a:spAutoFit/>
          </a:bodyPr>
          <a:lstStyle/>
          <a:p>
            <a:r>
              <a:rPr lang="en-US" sz="1200" dirty="0" smtClean="0"/>
              <a:t>Gall mites</a:t>
            </a:r>
            <a:endParaRPr lang="en-US" sz="1200" dirty="0"/>
          </a:p>
        </p:txBody>
      </p:sp>
      <p:cxnSp>
        <p:nvCxnSpPr>
          <p:cNvPr id="50" name="Прямая со стрелкой 22"/>
          <p:cNvCxnSpPr>
            <a:cxnSpLocks noChangeShapeType="1"/>
          </p:cNvCxnSpPr>
          <p:nvPr/>
        </p:nvCxnSpPr>
        <p:spPr bwMode="auto">
          <a:xfrm flipH="1">
            <a:off x="7049690" y="3565690"/>
            <a:ext cx="629432" cy="0"/>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51" name="Rectangle 50"/>
          <p:cNvSpPr/>
          <p:nvPr/>
        </p:nvSpPr>
        <p:spPr>
          <a:xfrm>
            <a:off x="7807641" y="3403895"/>
            <a:ext cx="710451" cy="276999"/>
          </a:xfrm>
          <a:prstGeom prst="rect">
            <a:avLst/>
          </a:prstGeom>
        </p:spPr>
        <p:txBody>
          <a:bodyPr wrap="none">
            <a:spAutoFit/>
          </a:bodyPr>
          <a:lstStyle/>
          <a:p>
            <a:r>
              <a:rPr lang="en-US" sz="1200" dirty="0" smtClean="0"/>
              <a:t>chiggers</a:t>
            </a:r>
            <a:endParaRPr lang="en-US" sz="1200" dirty="0"/>
          </a:p>
        </p:txBody>
      </p:sp>
      <p:cxnSp>
        <p:nvCxnSpPr>
          <p:cNvPr id="52" name="Прямая со стрелкой 22"/>
          <p:cNvCxnSpPr>
            <a:cxnSpLocks noChangeShapeType="1"/>
          </p:cNvCxnSpPr>
          <p:nvPr/>
        </p:nvCxnSpPr>
        <p:spPr bwMode="auto">
          <a:xfrm>
            <a:off x="1354815" y="4585701"/>
            <a:ext cx="337241" cy="1"/>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53" name="Rectangle 52"/>
          <p:cNvSpPr/>
          <p:nvPr/>
        </p:nvSpPr>
        <p:spPr>
          <a:xfrm>
            <a:off x="387884" y="4459013"/>
            <a:ext cx="966931" cy="276999"/>
          </a:xfrm>
          <a:prstGeom prst="rect">
            <a:avLst/>
          </a:prstGeom>
        </p:spPr>
        <p:txBody>
          <a:bodyPr wrap="none">
            <a:spAutoFit/>
          </a:bodyPr>
          <a:lstStyle/>
          <a:p>
            <a:r>
              <a:rPr lang="en-US" sz="1200" dirty="0" smtClean="0"/>
              <a:t>Spider mites</a:t>
            </a:r>
            <a:endParaRPr lang="en-US" sz="1200" dirty="0"/>
          </a:p>
        </p:txBody>
      </p:sp>
      <p:cxnSp>
        <p:nvCxnSpPr>
          <p:cNvPr id="58" name="Прямая со стрелкой 22"/>
          <p:cNvCxnSpPr>
            <a:cxnSpLocks noChangeShapeType="1"/>
          </p:cNvCxnSpPr>
          <p:nvPr/>
        </p:nvCxnSpPr>
        <p:spPr bwMode="auto">
          <a:xfrm flipV="1">
            <a:off x="1391136" y="4654218"/>
            <a:ext cx="337241" cy="265187"/>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59" name="Rectangle 58"/>
          <p:cNvSpPr/>
          <p:nvPr/>
        </p:nvSpPr>
        <p:spPr>
          <a:xfrm>
            <a:off x="106851" y="4780905"/>
            <a:ext cx="1352740" cy="276999"/>
          </a:xfrm>
          <a:prstGeom prst="rect">
            <a:avLst/>
          </a:prstGeom>
        </p:spPr>
        <p:txBody>
          <a:bodyPr wrap="square">
            <a:spAutoFit/>
          </a:bodyPr>
          <a:lstStyle/>
          <a:p>
            <a:r>
              <a:rPr lang="en-US" sz="1200" dirty="0" smtClean="0"/>
              <a:t>False spider mites</a:t>
            </a:r>
            <a:endParaRPr lang="en-US" sz="1200" dirty="0"/>
          </a:p>
        </p:txBody>
      </p:sp>
      <p:cxnSp>
        <p:nvCxnSpPr>
          <p:cNvPr id="61" name="Прямая со стрелкой 22"/>
          <p:cNvCxnSpPr>
            <a:cxnSpLocks noChangeShapeType="1"/>
          </p:cNvCxnSpPr>
          <p:nvPr/>
        </p:nvCxnSpPr>
        <p:spPr bwMode="auto">
          <a:xfrm flipV="1">
            <a:off x="2546088" y="5347163"/>
            <a:ext cx="337241" cy="265187"/>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62" name="Rectangle 61"/>
          <p:cNvSpPr/>
          <p:nvPr/>
        </p:nvSpPr>
        <p:spPr>
          <a:xfrm>
            <a:off x="1792268" y="5516344"/>
            <a:ext cx="1352740" cy="276999"/>
          </a:xfrm>
          <a:prstGeom prst="rect">
            <a:avLst/>
          </a:prstGeom>
        </p:spPr>
        <p:txBody>
          <a:bodyPr wrap="square">
            <a:spAutoFit/>
          </a:bodyPr>
          <a:lstStyle/>
          <a:p>
            <a:r>
              <a:rPr lang="en-US" sz="1200" dirty="0" smtClean="0"/>
              <a:t>Soil mites</a:t>
            </a:r>
            <a:endParaRPr lang="en-US" sz="1200" dirty="0"/>
          </a:p>
        </p:txBody>
      </p:sp>
      <p:cxnSp>
        <p:nvCxnSpPr>
          <p:cNvPr id="63" name="Прямая со стрелкой 22"/>
          <p:cNvCxnSpPr>
            <a:cxnSpLocks noChangeShapeType="1"/>
          </p:cNvCxnSpPr>
          <p:nvPr/>
        </p:nvCxnSpPr>
        <p:spPr bwMode="auto">
          <a:xfrm flipH="1">
            <a:off x="6785770" y="1353430"/>
            <a:ext cx="629432" cy="465988"/>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64" name="Rectangle 63"/>
          <p:cNvSpPr/>
          <p:nvPr/>
        </p:nvSpPr>
        <p:spPr>
          <a:xfrm>
            <a:off x="7381685" y="1214930"/>
            <a:ext cx="1274708" cy="276999"/>
          </a:xfrm>
          <a:prstGeom prst="rect">
            <a:avLst/>
          </a:prstGeom>
        </p:spPr>
        <p:txBody>
          <a:bodyPr wrap="none">
            <a:spAutoFit/>
          </a:bodyPr>
          <a:lstStyle/>
          <a:p>
            <a:r>
              <a:rPr lang="en-US" sz="1200" dirty="0" smtClean="0"/>
              <a:t>H</a:t>
            </a:r>
            <a:r>
              <a:rPr lang="de-DE" sz="1200" dirty="0" err="1" smtClean="0"/>
              <a:t>ouse</a:t>
            </a:r>
            <a:r>
              <a:rPr lang="de-DE" sz="1200" dirty="0" smtClean="0"/>
              <a:t> </a:t>
            </a:r>
            <a:r>
              <a:rPr lang="de-DE" sz="1200" dirty="0" err="1" smtClean="0"/>
              <a:t>dust</a:t>
            </a:r>
            <a:r>
              <a:rPr lang="de-DE" sz="1200" dirty="0" smtClean="0"/>
              <a:t> </a:t>
            </a:r>
            <a:r>
              <a:rPr lang="de-DE" sz="1200" dirty="0" err="1" smtClean="0"/>
              <a:t>mites</a:t>
            </a:r>
            <a:endParaRPr lang="en-US" sz="1200" dirty="0"/>
          </a:p>
        </p:txBody>
      </p:sp>
      <p:cxnSp>
        <p:nvCxnSpPr>
          <p:cNvPr id="66" name="Прямая со стрелкой 22"/>
          <p:cNvCxnSpPr>
            <a:cxnSpLocks noChangeShapeType="1"/>
          </p:cNvCxnSpPr>
          <p:nvPr/>
        </p:nvCxnSpPr>
        <p:spPr bwMode="auto">
          <a:xfrm>
            <a:off x="2624401" y="2473226"/>
            <a:ext cx="329476" cy="334490"/>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67" name="Rectangle 66"/>
          <p:cNvSpPr/>
          <p:nvPr/>
        </p:nvSpPr>
        <p:spPr>
          <a:xfrm>
            <a:off x="1610021" y="2299182"/>
            <a:ext cx="1314633" cy="276999"/>
          </a:xfrm>
          <a:prstGeom prst="rect">
            <a:avLst/>
          </a:prstGeom>
        </p:spPr>
        <p:txBody>
          <a:bodyPr wrap="none">
            <a:spAutoFit/>
          </a:bodyPr>
          <a:lstStyle/>
          <a:p>
            <a:r>
              <a:rPr lang="ro-RO" sz="1200" dirty="0"/>
              <a:t>Demodectic mites</a:t>
            </a:r>
            <a:endParaRPr lang="en-US" sz="1200" dirty="0"/>
          </a:p>
        </p:txBody>
      </p:sp>
      <p:cxnSp>
        <p:nvCxnSpPr>
          <p:cNvPr id="72" name="Прямая со стрелкой 22"/>
          <p:cNvCxnSpPr>
            <a:cxnSpLocks noChangeShapeType="1"/>
          </p:cNvCxnSpPr>
          <p:nvPr/>
        </p:nvCxnSpPr>
        <p:spPr bwMode="auto">
          <a:xfrm>
            <a:off x="3288552" y="2244350"/>
            <a:ext cx="475417" cy="72057"/>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73" name="Rectangle 72"/>
          <p:cNvSpPr/>
          <p:nvPr/>
        </p:nvSpPr>
        <p:spPr>
          <a:xfrm>
            <a:off x="2222450" y="2017839"/>
            <a:ext cx="1164577" cy="276999"/>
          </a:xfrm>
          <a:prstGeom prst="rect">
            <a:avLst/>
          </a:prstGeom>
        </p:spPr>
        <p:txBody>
          <a:bodyPr wrap="none">
            <a:spAutoFit/>
          </a:bodyPr>
          <a:lstStyle/>
          <a:p>
            <a:r>
              <a:rPr lang="en-US" sz="1200" dirty="0" err="1"/>
              <a:t>Spinose</a:t>
            </a:r>
            <a:r>
              <a:rPr lang="en-US" sz="1200" dirty="0"/>
              <a:t> ear tick</a:t>
            </a:r>
          </a:p>
        </p:txBody>
      </p:sp>
      <p:cxnSp>
        <p:nvCxnSpPr>
          <p:cNvPr id="77" name="Прямая со стрелкой 22"/>
          <p:cNvCxnSpPr>
            <a:cxnSpLocks noChangeShapeType="1"/>
          </p:cNvCxnSpPr>
          <p:nvPr/>
        </p:nvCxnSpPr>
        <p:spPr bwMode="auto">
          <a:xfrm flipH="1" flipV="1">
            <a:off x="6834213" y="4664823"/>
            <a:ext cx="761814" cy="255200"/>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78" name="Rectangle 77"/>
          <p:cNvSpPr/>
          <p:nvPr/>
        </p:nvSpPr>
        <p:spPr>
          <a:xfrm>
            <a:off x="7582524" y="4748751"/>
            <a:ext cx="1172116" cy="276999"/>
          </a:xfrm>
          <a:prstGeom prst="rect">
            <a:avLst/>
          </a:prstGeom>
        </p:spPr>
        <p:txBody>
          <a:bodyPr wrap="none">
            <a:spAutoFit/>
          </a:bodyPr>
          <a:lstStyle/>
          <a:p>
            <a:r>
              <a:rPr lang="en-US" sz="1200" dirty="0"/>
              <a:t>wheat curl mite</a:t>
            </a:r>
          </a:p>
        </p:txBody>
      </p:sp>
      <p:cxnSp>
        <p:nvCxnSpPr>
          <p:cNvPr id="80" name="Прямая со стрелкой 22"/>
          <p:cNvCxnSpPr>
            <a:cxnSpLocks noChangeShapeType="1"/>
          </p:cNvCxnSpPr>
          <p:nvPr/>
        </p:nvCxnSpPr>
        <p:spPr bwMode="auto">
          <a:xfrm flipH="1" flipV="1">
            <a:off x="6872124" y="4797727"/>
            <a:ext cx="648272" cy="364121"/>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81" name="Rectangle 80"/>
          <p:cNvSpPr/>
          <p:nvPr/>
        </p:nvSpPr>
        <p:spPr>
          <a:xfrm>
            <a:off x="7506324" y="5023348"/>
            <a:ext cx="1291414" cy="276999"/>
          </a:xfrm>
          <a:prstGeom prst="rect">
            <a:avLst/>
          </a:prstGeom>
        </p:spPr>
        <p:txBody>
          <a:bodyPr wrap="none">
            <a:spAutoFit/>
          </a:bodyPr>
          <a:lstStyle/>
          <a:p>
            <a:r>
              <a:rPr lang="de-DE" sz="1200" dirty="0" err="1" smtClean="0"/>
              <a:t>winter</a:t>
            </a:r>
            <a:r>
              <a:rPr lang="de-DE" sz="1200" dirty="0" smtClean="0"/>
              <a:t> </a:t>
            </a:r>
            <a:r>
              <a:rPr lang="de-DE" sz="1200" dirty="0" err="1"/>
              <a:t>grain</a:t>
            </a:r>
            <a:r>
              <a:rPr lang="de-DE" sz="1200" dirty="0"/>
              <a:t> </a:t>
            </a:r>
            <a:r>
              <a:rPr lang="de-DE" sz="1200" dirty="0" err="1"/>
              <a:t>mite</a:t>
            </a:r>
            <a:endParaRPr lang="en-US" sz="1200" dirty="0"/>
          </a:p>
        </p:txBody>
      </p:sp>
      <p:cxnSp>
        <p:nvCxnSpPr>
          <p:cNvPr id="85" name="Прямая со стрелкой 22"/>
          <p:cNvCxnSpPr>
            <a:cxnSpLocks noChangeShapeType="1"/>
          </p:cNvCxnSpPr>
          <p:nvPr/>
        </p:nvCxnSpPr>
        <p:spPr bwMode="auto">
          <a:xfrm flipH="1" flipV="1">
            <a:off x="6733413" y="4972602"/>
            <a:ext cx="648272" cy="364121"/>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86" name="Rectangle 85"/>
          <p:cNvSpPr/>
          <p:nvPr/>
        </p:nvSpPr>
        <p:spPr>
          <a:xfrm>
            <a:off x="7364406" y="5251422"/>
            <a:ext cx="889987" cy="276999"/>
          </a:xfrm>
          <a:prstGeom prst="rect">
            <a:avLst/>
          </a:prstGeom>
        </p:spPr>
        <p:txBody>
          <a:bodyPr wrap="none">
            <a:spAutoFit/>
          </a:bodyPr>
          <a:lstStyle/>
          <a:p>
            <a:r>
              <a:rPr lang="de-DE" sz="1200" dirty="0" err="1" smtClean="0"/>
              <a:t>grain</a:t>
            </a:r>
            <a:r>
              <a:rPr lang="de-DE" sz="1200" dirty="0" smtClean="0"/>
              <a:t> </a:t>
            </a:r>
            <a:r>
              <a:rPr lang="de-DE" sz="1200" dirty="0" err="1" smtClean="0"/>
              <a:t>mites</a:t>
            </a:r>
            <a:endParaRPr lang="en-US" sz="1200" dirty="0"/>
          </a:p>
        </p:txBody>
      </p:sp>
      <p:cxnSp>
        <p:nvCxnSpPr>
          <p:cNvPr id="87" name="Прямая со стрелкой 22"/>
          <p:cNvCxnSpPr>
            <a:cxnSpLocks noChangeShapeType="1"/>
          </p:cNvCxnSpPr>
          <p:nvPr/>
        </p:nvCxnSpPr>
        <p:spPr bwMode="auto">
          <a:xfrm flipV="1">
            <a:off x="1402148" y="4826114"/>
            <a:ext cx="337241" cy="265187"/>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88" name="Rectangle 87"/>
          <p:cNvSpPr/>
          <p:nvPr/>
        </p:nvSpPr>
        <p:spPr>
          <a:xfrm>
            <a:off x="208451" y="5008928"/>
            <a:ext cx="1352740" cy="276999"/>
          </a:xfrm>
          <a:prstGeom prst="rect">
            <a:avLst/>
          </a:prstGeom>
        </p:spPr>
        <p:txBody>
          <a:bodyPr wrap="square">
            <a:spAutoFit/>
          </a:bodyPr>
          <a:lstStyle/>
          <a:p>
            <a:r>
              <a:rPr lang="fi-FI" sz="1200" dirty="0" err="1" smtClean="0"/>
              <a:t>Phytoseiid</a:t>
            </a:r>
            <a:r>
              <a:rPr lang="fi-FI" sz="1200" dirty="0" smtClean="0"/>
              <a:t> </a:t>
            </a:r>
            <a:r>
              <a:rPr lang="en-US" sz="1200" dirty="0" smtClean="0"/>
              <a:t>mites</a:t>
            </a:r>
            <a:endParaRPr lang="en-US" sz="1200" dirty="0"/>
          </a:p>
        </p:txBody>
      </p:sp>
      <p:cxnSp>
        <p:nvCxnSpPr>
          <p:cNvPr id="89" name="Прямая со стрелкой 22"/>
          <p:cNvCxnSpPr>
            <a:cxnSpLocks noChangeShapeType="1"/>
          </p:cNvCxnSpPr>
          <p:nvPr/>
        </p:nvCxnSpPr>
        <p:spPr bwMode="auto">
          <a:xfrm flipH="1">
            <a:off x="6834213" y="3979023"/>
            <a:ext cx="629432" cy="0"/>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90" name="Rectangle 89"/>
          <p:cNvSpPr/>
          <p:nvPr/>
        </p:nvSpPr>
        <p:spPr>
          <a:xfrm>
            <a:off x="7463645" y="3840523"/>
            <a:ext cx="1159292" cy="276999"/>
          </a:xfrm>
          <a:prstGeom prst="rect">
            <a:avLst/>
          </a:prstGeom>
        </p:spPr>
        <p:txBody>
          <a:bodyPr wrap="none">
            <a:spAutoFit/>
          </a:bodyPr>
          <a:lstStyle/>
          <a:p>
            <a:r>
              <a:rPr lang="en-US" sz="1200" dirty="0" err="1" smtClean="0"/>
              <a:t>Cheyletid</a:t>
            </a:r>
            <a:r>
              <a:rPr lang="en-US" sz="1200" dirty="0" smtClean="0"/>
              <a:t> mites</a:t>
            </a:r>
            <a:endParaRPr lang="en-US" sz="1200" dirty="0"/>
          </a:p>
        </p:txBody>
      </p:sp>
      <p:sp>
        <p:nvSpPr>
          <p:cNvPr id="82" name="Title 1"/>
          <p:cNvSpPr>
            <a:spLocks noGrp="1"/>
          </p:cNvSpPr>
          <p:nvPr>
            <p:ph type="ctrTitle"/>
          </p:nvPr>
        </p:nvSpPr>
        <p:spPr>
          <a:xfrm>
            <a:off x="-389162" y="-561699"/>
            <a:ext cx="9834880" cy="2209746"/>
          </a:xfrm>
          <a:prstGeom prst="curvedLeftArrow">
            <a:avLst>
              <a:gd name="adj1" fmla="val 0"/>
              <a:gd name="adj2" fmla="val 50000"/>
              <a:gd name="adj3" fmla="val 25000"/>
            </a:avLst>
          </a:prstGeom>
        </p:spPr>
        <p:txBody>
          <a:bodyPr>
            <a:normAutofit/>
          </a:bodyPr>
          <a:lstStyle/>
          <a:p>
            <a:r>
              <a:rPr lang="en-US" sz="3600" b="1" dirty="0" smtClean="0"/>
              <a:t>Diversity of Mites</a:t>
            </a:r>
            <a:endParaRPr lang="en-US" sz="2800" i="1" dirty="0"/>
          </a:p>
        </p:txBody>
      </p:sp>
    </p:spTree>
    <p:extLst>
      <p:ext uri="{BB962C8B-B14F-4D97-AF65-F5344CB8AC3E}">
        <p14:creationId xmlns:p14="http://schemas.microsoft.com/office/powerpoint/2010/main" val="183575258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Рисунок 2"/>
          <p:cNvPicPr>
            <a:picLocks noChangeAspect="1"/>
          </p:cNvPicPr>
          <p:nvPr/>
        </p:nvPicPr>
        <p:blipFill rotWithShape="1">
          <a:blip r:embed="rId3" cstate="print">
            <a:extLst>
              <a:ext uri="{28A0092B-C50C-407E-A947-70E740481C1C}">
                <a14:useLocalDpi xmlns:a14="http://schemas.microsoft.com/office/drawing/2010/main"/>
              </a:ext>
            </a:extLst>
          </a:blip>
          <a:srcRect r="-12261"/>
          <a:stretch/>
        </p:blipFill>
        <p:spPr bwMode="auto">
          <a:xfrm>
            <a:off x="-526" y="-6232"/>
            <a:ext cx="11723688" cy="773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Рисунок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848592" y="3175"/>
            <a:ext cx="248354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Рисунок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49804" y="620713"/>
            <a:ext cx="2998788"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bwMode="auto">
          <a:xfrm>
            <a:off x="3849804" y="620713"/>
            <a:ext cx="2997931" cy="2008331"/>
          </a:xfrm>
          <a:prstGeom prst="rect">
            <a:avLst/>
          </a:prstGeom>
          <a:noFill/>
          <a:ln w="28575" cap="flat" cmpd="sng" algn="ctr">
            <a:solidFill>
              <a:srgbClr val="FF0000"/>
            </a:solidFill>
            <a:prstDash val="solid"/>
            <a:round/>
            <a:headEnd type="none" w="med" len="med"/>
            <a:tailEnd type="none" w="med" len="med"/>
          </a:ln>
          <a:effectLst>
            <a:glow rad="63500">
              <a:schemeClr val="accent1">
                <a:satMod val="175000"/>
                <a:alpha val="40000"/>
              </a:schemeClr>
            </a:glow>
          </a:effectLst>
          <a:extLst/>
        </p:spPr>
        <p:txBody>
          <a:bodyPr wrap="none" anchor="ctr"/>
          <a:lstStyle/>
          <a:p>
            <a:pPr algn="ctr" eaLnBrk="0" hangingPunct="0">
              <a:defRPr/>
            </a:pPr>
            <a:endParaRPr lang="ru-RU">
              <a:ea typeface="+mn-ea"/>
              <a:cs typeface="+mn-cs"/>
            </a:endParaRPr>
          </a:p>
        </p:txBody>
      </p:sp>
      <p:cxnSp>
        <p:nvCxnSpPr>
          <p:cNvPr id="7" name="Прямая соединительная линия 6"/>
          <p:cNvCxnSpPr>
            <a:cxnSpLocks noChangeShapeType="1"/>
          </p:cNvCxnSpPr>
          <p:nvPr/>
        </p:nvCxnSpPr>
        <p:spPr bwMode="auto">
          <a:xfrm>
            <a:off x="6730228" y="620713"/>
            <a:ext cx="766762" cy="792162"/>
          </a:xfrm>
          <a:prstGeom prst="line">
            <a:avLst/>
          </a:prstGeom>
          <a:noFill/>
          <a:ln w="1905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12" name="Прямая соединительная линия 11"/>
          <p:cNvCxnSpPr>
            <a:cxnSpLocks noChangeShapeType="1"/>
          </p:cNvCxnSpPr>
          <p:nvPr/>
        </p:nvCxnSpPr>
        <p:spPr bwMode="auto">
          <a:xfrm flipV="1">
            <a:off x="6768328" y="1989138"/>
            <a:ext cx="728662" cy="622300"/>
          </a:xfrm>
          <a:prstGeom prst="line">
            <a:avLst/>
          </a:prstGeom>
          <a:noFill/>
          <a:ln w="1905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69642" name="Rectangle 17"/>
          <p:cNvSpPr>
            <a:spLocks noChangeArrowheads="1"/>
          </p:cNvSpPr>
          <p:nvPr/>
        </p:nvSpPr>
        <p:spPr bwMode="auto">
          <a:xfrm rot="5400000">
            <a:off x="8537315" y="1573798"/>
            <a:ext cx="959417" cy="33855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sz="1600" b="0" baseline="0" dirty="0" smtClean="0">
                <a:solidFill>
                  <a:srgbClr val="000099"/>
                </a:solidFill>
                <a:latin typeface="Times New Roman" charset="0"/>
              </a:rPr>
              <a:t>Kerosene</a:t>
            </a:r>
            <a:endParaRPr lang="en-US" sz="1600" b="0" baseline="0" dirty="0">
              <a:solidFill>
                <a:srgbClr val="000099"/>
              </a:solidFill>
              <a:latin typeface="Times New Roman" charset="0"/>
            </a:endParaRPr>
          </a:p>
        </p:txBody>
      </p:sp>
      <p:sp>
        <p:nvSpPr>
          <p:cNvPr id="69643" name="Rectangle 17"/>
          <p:cNvSpPr>
            <a:spLocks noChangeArrowheads="1"/>
          </p:cNvSpPr>
          <p:nvPr/>
        </p:nvSpPr>
        <p:spPr bwMode="auto">
          <a:xfrm rot="5400000">
            <a:off x="8410942" y="4314617"/>
            <a:ext cx="1250262" cy="33855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ru-RU" sz="1600" b="0" baseline="0" dirty="0">
                <a:solidFill>
                  <a:srgbClr val="000099"/>
                </a:solidFill>
                <a:latin typeface="Times New Roman" charset="0"/>
              </a:rPr>
              <a:t>75% </a:t>
            </a:r>
            <a:r>
              <a:rPr lang="en-US" sz="1600" b="0" baseline="0" dirty="0" smtClean="0">
                <a:solidFill>
                  <a:srgbClr val="000099"/>
                </a:solidFill>
                <a:latin typeface="Times New Roman" charset="0"/>
              </a:rPr>
              <a:t>Ethanol</a:t>
            </a:r>
            <a:endParaRPr lang="en-US" sz="1600" b="0" baseline="0" dirty="0">
              <a:solidFill>
                <a:srgbClr val="000099"/>
              </a:solidFill>
              <a:latin typeface="Times New Roman" charset="0"/>
            </a:endParaRPr>
          </a:p>
        </p:txBody>
      </p:sp>
      <p:sp>
        <p:nvSpPr>
          <p:cNvPr id="69644" name="Правая фигурная скобка 9"/>
          <p:cNvSpPr>
            <a:spLocks/>
          </p:cNvSpPr>
          <p:nvPr/>
        </p:nvSpPr>
        <p:spPr bwMode="auto">
          <a:xfrm>
            <a:off x="8610300" y="1412875"/>
            <a:ext cx="200025" cy="647700"/>
          </a:xfrm>
          <a:prstGeom prst="rightBrace">
            <a:avLst>
              <a:gd name="adj1" fmla="val 8275"/>
              <a:gd name="adj2" fmla="val 50000"/>
            </a:avLst>
          </a:prstGeom>
          <a:noFill/>
          <a:ln w="9525">
            <a:solidFill>
              <a:srgbClr val="0A1A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ru-RU"/>
          </a:p>
        </p:txBody>
      </p:sp>
      <p:sp>
        <p:nvSpPr>
          <p:cNvPr id="69645" name="Правая фигурная скобка 17"/>
          <p:cNvSpPr>
            <a:spLocks/>
          </p:cNvSpPr>
          <p:nvPr/>
        </p:nvSpPr>
        <p:spPr bwMode="auto">
          <a:xfrm>
            <a:off x="8654278" y="2133600"/>
            <a:ext cx="93662" cy="4535488"/>
          </a:xfrm>
          <a:prstGeom prst="rightBrace">
            <a:avLst>
              <a:gd name="adj1" fmla="val 8295"/>
              <a:gd name="adj2" fmla="val 50000"/>
            </a:avLst>
          </a:prstGeom>
          <a:noFill/>
          <a:ln w="9525">
            <a:solidFill>
              <a:srgbClr val="0A1A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ru-RU"/>
          </a:p>
        </p:txBody>
      </p:sp>
      <p:sp>
        <p:nvSpPr>
          <p:cNvPr id="69646" name="Rectangle 2"/>
          <p:cNvSpPr>
            <a:spLocks noGrp="1" noChangeArrowheads="1"/>
          </p:cNvSpPr>
          <p:nvPr>
            <p:ph type="ctrTitle"/>
          </p:nvPr>
        </p:nvSpPr>
        <p:spPr>
          <a:xfrm>
            <a:off x="122296" y="200731"/>
            <a:ext cx="3136136" cy="674688"/>
          </a:xfrm>
          <a:solidFill>
            <a:schemeClr val="bg1">
              <a:alpha val="58000"/>
            </a:schemeClr>
          </a:solidFill>
        </p:spPr>
        <p:txBody>
          <a:bodyPr/>
          <a:lstStyle/>
          <a:p>
            <a:r>
              <a:rPr lang="en-US" sz="3200" dirty="0" smtClean="0">
                <a:latin typeface="Times New Roman" charset="0"/>
              </a:rPr>
              <a:t>Soil mites</a:t>
            </a:r>
            <a:endParaRPr lang="en-US" sz="3200" dirty="0">
              <a:latin typeface="Book Antiqua" charset="0"/>
            </a:endParaRPr>
          </a:p>
        </p:txBody>
      </p:sp>
      <p:cxnSp>
        <p:nvCxnSpPr>
          <p:cNvPr id="23" name="Прямая со стрелкой 22"/>
          <p:cNvCxnSpPr>
            <a:cxnSpLocks noChangeShapeType="1"/>
          </p:cNvCxnSpPr>
          <p:nvPr/>
        </p:nvCxnSpPr>
        <p:spPr bwMode="auto">
          <a:xfrm flipH="1" flipV="1">
            <a:off x="2195513" y="5721350"/>
            <a:ext cx="431800" cy="134937"/>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pic>
        <p:nvPicPr>
          <p:cNvPr id="18" name="Рисунок 1"/>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2627312" y="5034183"/>
            <a:ext cx="2361247" cy="182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5"/>
          <p:cNvSpPr>
            <a:spLocks noChangeArrowheads="1"/>
          </p:cNvSpPr>
          <p:nvPr/>
        </p:nvSpPr>
        <p:spPr bwMode="auto">
          <a:xfrm>
            <a:off x="9540875" y="1724025"/>
            <a:ext cx="4419600" cy="116955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pPr>
            <a:r>
              <a:rPr lang="en-US" sz="1400" b="0" baseline="0" dirty="0" smtClean="0">
                <a:solidFill>
                  <a:schemeClr val="folHlink"/>
                </a:solidFill>
                <a:latin typeface="Times" charset="0"/>
              </a:rPr>
              <a:t>There are millions of mites in the soil where their primarily decompose various organic</a:t>
            </a:r>
            <a:r>
              <a:rPr lang="en-US" sz="1400" b="0" dirty="0" smtClean="0">
                <a:solidFill>
                  <a:schemeClr val="folHlink"/>
                </a:solidFill>
                <a:latin typeface="Times" charset="0"/>
              </a:rPr>
              <a:t> substances. This picture shows the entire sample of mites extracted from a half of a bucket of sandy soil in Michigan using Kerosene/Ethanol extraction.</a:t>
            </a:r>
            <a:endParaRPr lang="en-US" sz="1400" b="0" baseline="0" dirty="0">
              <a:solidFill>
                <a:schemeClr val="folHlink"/>
              </a:solidFill>
              <a:latin typeface="Times" charset="0"/>
            </a:endParaRPr>
          </a:p>
        </p:txBody>
      </p:sp>
    </p:spTree>
    <p:extLst>
      <p:ext uri="{BB962C8B-B14F-4D97-AF65-F5344CB8AC3E}">
        <p14:creationId xmlns:p14="http://schemas.microsoft.com/office/powerpoint/2010/main" val="425465296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Рисунок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20738" y="20638"/>
            <a:ext cx="5146676" cy="686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Рисунок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11638" y="0"/>
            <a:ext cx="5127625"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4"/>
          <p:cNvSpPr>
            <a:spLocks noGrp="1" noChangeArrowheads="1"/>
          </p:cNvSpPr>
          <p:nvPr>
            <p:ph type="title" idx="4294967295"/>
          </p:nvPr>
        </p:nvSpPr>
        <p:spPr>
          <a:xfrm>
            <a:off x="-573852" y="5794082"/>
            <a:ext cx="6048965" cy="1104900"/>
          </a:xfrm>
        </p:spPr>
        <p:txBody>
          <a:bodyPr>
            <a:normAutofit/>
          </a:bodyPr>
          <a:lstStyle/>
          <a:p>
            <a:r>
              <a:rPr lang="en-US" sz="2800" dirty="0" err="1">
                <a:solidFill>
                  <a:srgbClr val="0A1AFF"/>
                </a:solidFill>
                <a:latin typeface="Times New Roman" charset="0"/>
              </a:rPr>
              <a:t>Demodex</a:t>
            </a:r>
            <a:r>
              <a:rPr lang="en-US" sz="2800" dirty="0">
                <a:solidFill>
                  <a:srgbClr val="0A1AFF"/>
                </a:solidFill>
                <a:latin typeface="Times New Roman" charset="0"/>
              </a:rPr>
              <a:t> </a:t>
            </a:r>
            <a:r>
              <a:rPr lang="en-US" sz="2800" dirty="0" err="1" smtClean="0">
                <a:solidFill>
                  <a:srgbClr val="0A1AFF"/>
                </a:solidFill>
                <a:latin typeface="Times New Roman" charset="0"/>
              </a:rPr>
              <a:t>folliculotum</a:t>
            </a:r>
            <a:r>
              <a:rPr lang="en-US" sz="2800" dirty="0" smtClean="0">
                <a:solidFill>
                  <a:srgbClr val="0A1AFF"/>
                </a:solidFill>
                <a:latin typeface="Times New Roman" charset="0"/>
              </a:rPr>
              <a:t/>
            </a:r>
            <a:br>
              <a:rPr lang="en-US" sz="2800" dirty="0" smtClean="0">
                <a:solidFill>
                  <a:srgbClr val="0A1AFF"/>
                </a:solidFill>
                <a:latin typeface="Times New Roman" charset="0"/>
              </a:rPr>
            </a:br>
            <a:r>
              <a:rPr lang="en-US" sz="2800" dirty="0" smtClean="0">
                <a:solidFill>
                  <a:srgbClr val="0A1AFF"/>
                </a:solidFill>
                <a:latin typeface="Times New Roman" charset="0"/>
              </a:rPr>
              <a:t>(</a:t>
            </a:r>
            <a:r>
              <a:rPr lang="de-DE" sz="2800" dirty="0" err="1">
                <a:solidFill>
                  <a:srgbClr val="0A1AFF"/>
                </a:solidFill>
                <a:latin typeface="Times New Roman" charset="0"/>
              </a:rPr>
              <a:t>eyelash</a:t>
            </a:r>
            <a:r>
              <a:rPr lang="de-DE" sz="2800" dirty="0">
                <a:solidFill>
                  <a:srgbClr val="0A1AFF"/>
                </a:solidFill>
                <a:latin typeface="Times New Roman" charset="0"/>
              </a:rPr>
              <a:t> </a:t>
            </a:r>
            <a:r>
              <a:rPr lang="de-DE" sz="2800" dirty="0" err="1">
                <a:solidFill>
                  <a:srgbClr val="0A1AFF"/>
                </a:solidFill>
                <a:latin typeface="Times New Roman" charset="0"/>
              </a:rPr>
              <a:t>mite</a:t>
            </a:r>
            <a:r>
              <a:rPr lang="de-DE" sz="2800" dirty="0">
                <a:solidFill>
                  <a:srgbClr val="0A1AFF"/>
                </a:solidFill>
                <a:latin typeface="Times New Roman" charset="0"/>
              </a:rPr>
              <a:t>)</a:t>
            </a:r>
            <a:endParaRPr lang="ru-RU" sz="2800" dirty="0">
              <a:solidFill>
                <a:srgbClr val="0A1AFF"/>
              </a:solidFill>
              <a:latin typeface="Times New Roman" charset="0"/>
            </a:endParaRPr>
          </a:p>
        </p:txBody>
      </p:sp>
      <p:sp>
        <p:nvSpPr>
          <p:cNvPr id="17414" name="Rectangle 5"/>
          <p:cNvSpPr>
            <a:spLocks noChangeArrowheads="1"/>
          </p:cNvSpPr>
          <p:nvPr/>
        </p:nvSpPr>
        <p:spPr bwMode="auto">
          <a:xfrm>
            <a:off x="9540875" y="1724025"/>
            <a:ext cx="4419600" cy="160043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pPr>
            <a:endParaRPr lang="en-US" sz="1400" b="0" baseline="0" dirty="0">
              <a:solidFill>
                <a:schemeClr val="folHlink"/>
              </a:solidFill>
              <a:latin typeface="Times" charset="0"/>
            </a:endParaRPr>
          </a:p>
          <a:p>
            <a:r>
              <a:rPr lang="en-US" sz="1400" b="0" baseline="0" dirty="0" smtClean="0">
                <a:solidFill>
                  <a:schemeClr val="folHlink"/>
                </a:solidFill>
                <a:latin typeface="Times" charset="0"/>
              </a:rPr>
              <a:t>Humans</a:t>
            </a:r>
            <a:r>
              <a:rPr lang="en-US" sz="1400" b="0" dirty="0" smtClean="0">
                <a:solidFill>
                  <a:schemeClr val="folHlink"/>
                </a:solidFill>
                <a:latin typeface="Times" charset="0"/>
              </a:rPr>
              <a:t> serve as natural hosts for </a:t>
            </a:r>
            <a:r>
              <a:rPr lang="en-US" sz="1400" b="0" dirty="0" err="1" smtClean="0">
                <a:solidFill>
                  <a:schemeClr val="folHlink"/>
                </a:solidFill>
                <a:latin typeface="Times" charset="0"/>
              </a:rPr>
              <a:t>Demodex</a:t>
            </a:r>
            <a:r>
              <a:rPr lang="en-US" sz="1400" b="0" dirty="0" smtClean="0">
                <a:solidFill>
                  <a:schemeClr val="folHlink"/>
                </a:solidFill>
                <a:latin typeface="Times" charset="0"/>
              </a:rPr>
              <a:t> </a:t>
            </a:r>
            <a:r>
              <a:rPr lang="en-US" sz="1400" b="0" dirty="0" err="1" smtClean="0">
                <a:solidFill>
                  <a:schemeClr val="folHlink"/>
                </a:solidFill>
                <a:latin typeface="Times" charset="0"/>
              </a:rPr>
              <a:t>folliculorum</a:t>
            </a:r>
            <a:r>
              <a:rPr lang="en-US" sz="1400" b="0" dirty="0" smtClean="0">
                <a:solidFill>
                  <a:schemeClr val="folHlink"/>
                </a:solidFill>
                <a:latin typeface="Times" charset="0"/>
              </a:rPr>
              <a:t>, </a:t>
            </a:r>
            <a:r>
              <a:rPr lang="en-US" sz="1400" dirty="0" smtClean="0">
                <a:solidFill>
                  <a:schemeClr val="folHlink"/>
                </a:solidFill>
                <a:latin typeface="Times" charset="0"/>
              </a:rPr>
              <a:t>or eyelash mite. The mite </a:t>
            </a:r>
            <a:r>
              <a:rPr lang="en-US" sz="1400" dirty="0">
                <a:solidFill>
                  <a:schemeClr val="folHlink"/>
                </a:solidFill>
                <a:latin typeface="Times" charset="0"/>
              </a:rPr>
              <a:t>infestation appears to be nonpathogenic in most individuals. However, they may contribute to the inflammatory reaction by blocking </a:t>
            </a:r>
            <a:r>
              <a:rPr lang="en-US" sz="1400" dirty="0" smtClean="0">
                <a:solidFill>
                  <a:schemeClr val="folHlink"/>
                </a:solidFill>
                <a:latin typeface="Times" charset="0"/>
              </a:rPr>
              <a:t>pores, inducing </a:t>
            </a:r>
            <a:r>
              <a:rPr lang="en-US" sz="1400" dirty="0">
                <a:solidFill>
                  <a:schemeClr val="folHlink"/>
                </a:solidFill>
                <a:latin typeface="Times" charset="0"/>
              </a:rPr>
              <a:t>allergic </a:t>
            </a:r>
            <a:r>
              <a:rPr lang="en-US" sz="1400" dirty="0" smtClean="0">
                <a:solidFill>
                  <a:schemeClr val="folHlink"/>
                </a:solidFill>
                <a:latin typeface="Times" charset="0"/>
              </a:rPr>
              <a:t>reaction, </a:t>
            </a:r>
            <a:r>
              <a:rPr lang="en-US" sz="1400" dirty="0">
                <a:solidFill>
                  <a:schemeClr val="folHlink"/>
                </a:solidFill>
                <a:latin typeface="Times" charset="0"/>
              </a:rPr>
              <a:t>or by vectoring bacteria on the skin.</a:t>
            </a:r>
          </a:p>
        </p:txBody>
      </p:sp>
      <p:sp>
        <p:nvSpPr>
          <p:cNvPr id="7" name="Rectangle 2"/>
          <p:cNvSpPr txBox="1">
            <a:spLocks noChangeArrowheads="1"/>
          </p:cNvSpPr>
          <p:nvPr/>
        </p:nvSpPr>
        <p:spPr>
          <a:xfrm>
            <a:off x="122296" y="200731"/>
            <a:ext cx="3136136" cy="674688"/>
          </a:xfrm>
          <a:prstGeom prst="rect">
            <a:avLst/>
          </a:prstGeom>
          <a:solidFill>
            <a:schemeClr val="bg1">
              <a:alpha val="58000"/>
            </a:schemeClr>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Times New Roman" charset="0"/>
              </a:rPr>
              <a:t>Parasitic mites</a:t>
            </a:r>
            <a:endParaRPr lang="en-US" sz="3200" dirty="0">
              <a:latin typeface="Book Antiqua" charset="0"/>
            </a:endParaRPr>
          </a:p>
        </p:txBody>
      </p:sp>
    </p:spTree>
    <p:extLst>
      <p:ext uri="{BB962C8B-B14F-4D97-AF65-F5344CB8AC3E}">
        <p14:creationId xmlns:p14="http://schemas.microsoft.com/office/powerpoint/2010/main" val="42619096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Рисунок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25400"/>
            <a:ext cx="965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5"/>
          <p:cNvSpPr>
            <a:spLocks noChangeArrowheads="1"/>
          </p:cNvSpPr>
          <p:nvPr/>
        </p:nvSpPr>
        <p:spPr bwMode="auto">
          <a:xfrm>
            <a:off x="9918700" y="1739900"/>
            <a:ext cx="4419600" cy="2246769"/>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pPr>
            <a:endParaRPr lang="en-US" sz="1400" b="0" baseline="0" dirty="0">
              <a:solidFill>
                <a:schemeClr val="folHlink"/>
              </a:solidFill>
              <a:latin typeface="Times" charset="0"/>
            </a:endParaRPr>
          </a:p>
          <a:p>
            <a:r>
              <a:rPr lang="en-US" sz="1400" dirty="0" smtClean="0"/>
              <a:t>Adult and nymphs of chiggers  are predators, but  </a:t>
            </a:r>
          </a:p>
          <a:p>
            <a:r>
              <a:rPr lang="en-US" sz="1400" dirty="0" smtClean="0"/>
              <a:t>larvae are </a:t>
            </a:r>
            <a:r>
              <a:rPr lang="en-US" sz="1400" dirty="0"/>
              <a:t>typically </a:t>
            </a:r>
            <a:r>
              <a:rPr lang="en-US" sz="1400" dirty="0" smtClean="0"/>
              <a:t>parasites.</a:t>
            </a:r>
            <a:endParaRPr lang="en-US" sz="1400" dirty="0"/>
          </a:p>
          <a:p>
            <a:endParaRPr lang="en-US" sz="1400" dirty="0" smtClean="0"/>
          </a:p>
          <a:p>
            <a:r>
              <a:rPr lang="en-US" sz="1400" dirty="0" smtClean="0"/>
              <a:t>Chigger </a:t>
            </a:r>
            <a:r>
              <a:rPr lang="en-US" sz="1400" dirty="0"/>
              <a:t>bites often result in a condition known as </a:t>
            </a:r>
            <a:r>
              <a:rPr lang="en-US" sz="1400" dirty="0" err="1" smtClean="0"/>
              <a:t>trombidiosis</a:t>
            </a:r>
            <a:r>
              <a:rPr lang="en-US" sz="1400" dirty="0"/>
              <a:t> </a:t>
            </a:r>
            <a:r>
              <a:rPr lang="en-US" sz="1400" dirty="0" smtClean="0"/>
              <a:t>(</a:t>
            </a:r>
            <a:r>
              <a:rPr lang="en-US" sz="1400" dirty="0"/>
              <a:t>or </a:t>
            </a:r>
            <a:r>
              <a:rPr lang="en-US" sz="1400" dirty="0" err="1"/>
              <a:t>trombiculosis</a:t>
            </a:r>
            <a:r>
              <a:rPr lang="en-US" sz="1400" dirty="0"/>
              <a:t>), which </a:t>
            </a:r>
            <a:r>
              <a:rPr lang="en-US" sz="1400" dirty="0" smtClean="0"/>
              <a:t>is' characterized </a:t>
            </a:r>
            <a:r>
              <a:rPr lang="en-US" sz="1400" dirty="0"/>
              <a:t>by </a:t>
            </a:r>
            <a:r>
              <a:rPr lang="en-US" sz="1400" dirty="0" smtClean="0"/>
              <a:t>intensely itchy </a:t>
            </a:r>
            <a:r>
              <a:rPr lang="en-US" sz="1400" dirty="0"/>
              <a:t>lesions in the skin </a:t>
            </a:r>
            <a:r>
              <a:rPr lang="en-US" sz="1400" dirty="0" smtClean="0"/>
              <a:t>that </a:t>
            </a:r>
            <a:r>
              <a:rPr lang="en-US" sz="1400" dirty="0"/>
              <a:t>may become </a:t>
            </a:r>
            <a:r>
              <a:rPr lang="en-US" sz="1400" dirty="0" smtClean="0"/>
              <a:t>inflamed or infected. </a:t>
            </a:r>
            <a:r>
              <a:rPr lang="en-US" sz="1400" dirty="0"/>
              <a:t>Some</a:t>
            </a:r>
          </a:p>
          <a:p>
            <a:r>
              <a:rPr lang="en-US" sz="1400" dirty="0"/>
              <a:t>chiggers act as vectors for </a:t>
            </a:r>
            <a:r>
              <a:rPr lang="en-US" sz="1400" dirty="0" smtClean="0"/>
              <a:t>diseases</a:t>
            </a:r>
            <a:r>
              <a:rPr lang="en-US" sz="1400" dirty="0"/>
              <a:t>, the most important</a:t>
            </a:r>
          </a:p>
          <a:p>
            <a:r>
              <a:rPr lang="en-US" sz="1400" dirty="0"/>
              <a:t>being scrub </a:t>
            </a:r>
            <a:r>
              <a:rPr lang="en-US" sz="1400" dirty="0" smtClean="0"/>
              <a:t>typhus. </a:t>
            </a:r>
          </a:p>
        </p:txBody>
      </p:sp>
      <p:sp>
        <p:nvSpPr>
          <p:cNvPr id="18437" name="Text Box 3"/>
          <p:cNvSpPr txBox="1">
            <a:spLocks noChangeArrowheads="1"/>
          </p:cNvSpPr>
          <p:nvPr/>
        </p:nvSpPr>
        <p:spPr bwMode="auto">
          <a:xfrm>
            <a:off x="4284663" y="5888038"/>
            <a:ext cx="4354512" cy="1570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indent="346075" algn="ctr" eaLnBrk="0" hangingPunct="0">
              <a:defRPr kumimoji="1" sz="2400" b="1" baseline="-25000">
                <a:solidFill>
                  <a:schemeClr val="tx1"/>
                </a:solidFill>
                <a:latin typeface="Arial" charset="0"/>
                <a:ea typeface="ＭＳ Ｐゴシック" charset="0"/>
              </a:defRPr>
            </a:lvl1pPr>
            <a:lvl2pPr marL="742950" indent="-285750" algn="ctr" eaLnBrk="0" hangingPunct="0">
              <a:defRPr kumimoji="1" sz="2400" b="1" baseline="-25000">
                <a:solidFill>
                  <a:schemeClr val="tx1"/>
                </a:solidFill>
                <a:latin typeface="Arial" charset="0"/>
                <a:ea typeface="ＭＳ Ｐゴシック" charset="0"/>
              </a:defRPr>
            </a:lvl2pPr>
            <a:lvl3pPr marL="1143000" indent="-228600" algn="ctr" eaLnBrk="0" hangingPunct="0">
              <a:defRPr kumimoji="1" sz="2400" b="1" baseline="-25000">
                <a:solidFill>
                  <a:schemeClr val="tx1"/>
                </a:solidFill>
                <a:latin typeface="Arial" charset="0"/>
                <a:ea typeface="ＭＳ Ｐゴシック" charset="0"/>
              </a:defRPr>
            </a:lvl3pPr>
            <a:lvl4pPr marL="1600200" indent="-228600" algn="ctr" eaLnBrk="0" hangingPunct="0">
              <a:defRPr kumimoji="1" sz="2400" b="1" baseline="-25000">
                <a:solidFill>
                  <a:schemeClr val="tx1"/>
                </a:solidFill>
                <a:latin typeface="Arial" charset="0"/>
                <a:ea typeface="ＭＳ Ｐゴシック" charset="0"/>
              </a:defRPr>
            </a:lvl4pPr>
            <a:lvl5pPr marL="2057400" indent="-228600" algn="ctr" eaLnBrk="0" hangingPunct="0">
              <a:defRPr kumimoji="1" sz="2400" b="1"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algn="l"/>
            <a:endParaRPr lang="en-US" b="0" baseline="0">
              <a:latin typeface="Times New Roman" charset="0"/>
            </a:endParaRPr>
          </a:p>
          <a:p>
            <a:pPr algn="l"/>
            <a:endParaRPr lang="en-US" b="0" baseline="0">
              <a:latin typeface="Times New Roman" charset="0"/>
            </a:endParaRPr>
          </a:p>
          <a:p>
            <a:pPr algn="l"/>
            <a:endParaRPr lang="en-US" b="0" baseline="0">
              <a:latin typeface="Times New Roman" charset="0"/>
            </a:endParaRPr>
          </a:p>
          <a:p>
            <a:pPr algn="l"/>
            <a:endParaRPr lang="en-US" b="0" baseline="0">
              <a:latin typeface="Times New Roman" charset="0"/>
            </a:endParaRPr>
          </a:p>
        </p:txBody>
      </p:sp>
      <p:sp>
        <p:nvSpPr>
          <p:cNvPr id="18438" name="Text Box 3"/>
          <p:cNvSpPr txBox="1">
            <a:spLocks noChangeArrowheads="1"/>
          </p:cNvSpPr>
          <p:nvPr/>
        </p:nvSpPr>
        <p:spPr bwMode="auto">
          <a:xfrm>
            <a:off x="5219700" y="5445125"/>
            <a:ext cx="4089400" cy="1570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indent="346075" algn="ctr" eaLnBrk="0" hangingPunct="0">
              <a:defRPr kumimoji="1" sz="2400" b="1" baseline="-25000">
                <a:solidFill>
                  <a:schemeClr val="tx1"/>
                </a:solidFill>
                <a:latin typeface="Arial" charset="0"/>
                <a:ea typeface="ＭＳ Ｐゴシック" charset="0"/>
              </a:defRPr>
            </a:lvl1pPr>
            <a:lvl2pPr marL="742950" indent="-285750" algn="ctr" eaLnBrk="0" hangingPunct="0">
              <a:defRPr kumimoji="1" sz="2400" b="1" baseline="-25000">
                <a:solidFill>
                  <a:schemeClr val="tx1"/>
                </a:solidFill>
                <a:latin typeface="Arial" charset="0"/>
                <a:ea typeface="ＭＳ Ｐゴシック" charset="0"/>
              </a:defRPr>
            </a:lvl2pPr>
            <a:lvl3pPr marL="1143000" indent="-228600" algn="ctr" eaLnBrk="0" hangingPunct="0">
              <a:defRPr kumimoji="1" sz="2400" b="1" baseline="-25000">
                <a:solidFill>
                  <a:schemeClr val="tx1"/>
                </a:solidFill>
                <a:latin typeface="Arial" charset="0"/>
                <a:ea typeface="ＭＳ Ｐゴシック" charset="0"/>
              </a:defRPr>
            </a:lvl3pPr>
            <a:lvl4pPr marL="1600200" indent="-228600" algn="ctr" eaLnBrk="0" hangingPunct="0">
              <a:defRPr kumimoji="1" sz="2400" b="1" baseline="-25000">
                <a:solidFill>
                  <a:schemeClr val="tx1"/>
                </a:solidFill>
                <a:latin typeface="Arial" charset="0"/>
                <a:ea typeface="ＭＳ Ｐゴシック" charset="0"/>
              </a:defRPr>
            </a:lvl4pPr>
            <a:lvl5pPr marL="2057400" indent="-228600" algn="ctr" eaLnBrk="0" hangingPunct="0">
              <a:defRPr kumimoji="1" sz="2400" b="1"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algn="l"/>
            <a:endParaRPr lang="en-US" b="0" baseline="0" dirty="0">
              <a:latin typeface="Times New Roman" charset="0"/>
            </a:endParaRPr>
          </a:p>
          <a:p>
            <a:pPr algn="l"/>
            <a:r>
              <a:rPr lang="en-US" b="0" baseline="0" dirty="0" err="1">
                <a:latin typeface="Times New Roman" charset="0"/>
              </a:rPr>
              <a:t>Trombicula</a:t>
            </a:r>
            <a:r>
              <a:rPr lang="en-US" b="0" baseline="0" dirty="0">
                <a:latin typeface="Times New Roman" charset="0"/>
              </a:rPr>
              <a:t> </a:t>
            </a:r>
            <a:r>
              <a:rPr lang="en-US" b="0" baseline="0" dirty="0" err="1">
                <a:latin typeface="Times New Roman" charset="0"/>
              </a:rPr>
              <a:t>autumnalis</a:t>
            </a:r>
            <a:endParaRPr lang="en-US" b="0" baseline="0" dirty="0">
              <a:latin typeface="Times New Roman" charset="0"/>
            </a:endParaRPr>
          </a:p>
          <a:p>
            <a:pPr algn="l"/>
            <a:endParaRPr lang="en-US" b="0" baseline="0" dirty="0">
              <a:latin typeface="Times New Roman" charset="0"/>
            </a:endParaRPr>
          </a:p>
          <a:p>
            <a:pPr algn="l"/>
            <a:endParaRPr lang="en-US" b="0" baseline="0" dirty="0">
              <a:latin typeface="Times New Roman" charset="0"/>
            </a:endParaRPr>
          </a:p>
        </p:txBody>
      </p:sp>
      <p:pic>
        <p:nvPicPr>
          <p:cNvPr id="18439" name="Picture 2" descr="http://t2.gstatic.com/images?q=tbn:ANd9GcS1tqNfUEXt1oMdUQT3E38ud6Y6ufZ7B2iJJBLBr1R9jIE6EjV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 y="0"/>
            <a:ext cx="352425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4" descr="http://westmorland.xlvets.co.uk/userfiles/image/clinical_images/trombicula.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525" y="2808288"/>
            <a:ext cx="26479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a:xfrm>
            <a:off x="6172964" y="3175"/>
            <a:ext cx="3136136" cy="674688"/>
          </a:xfrm>
          <a:prstGeom prst="rect">
            <a:avLst/>
          </a:prstGeom>
          <a:solidFill>
            <a:schemeClr val="bg1">
              <a:alpha val="58000"/>
            </a:schemeClr>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Times New Roman" charset="0"/>
              </a:rPr>
              <a:t>Parasitic mites</a:t>
            </a:r>
            <a:endParaRPr lang="en-US" sz="3200" dirty="0">
              <a:latin typeface="Book Antiqua" charset="0"/>
            </a:endParaRPr>
          </a:p>
        </p:txBody>
      </p:sp>
    </p:spTree>
    <p:extLst>
      <p:ext uri="{BB962C8B-B14F-4D97-AF65-F5344CB8AC3E}">
        <p14:creationId xmlns:p14="http://schemas.microsoft.com/office/powerpoint/2010/main" val="181563001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bwMode="auto">
          <a:xfrm>
            <a:off x="0" y="0"/>
            <a:ext cx="9144000" cy="6858000"/>
          </a:xfrm>
          <a:prstGeom prst="rect">
            <a:avLst/>
          </a:prstGeom>
          <a:solidFill>
            <a:schemeClr val="accent1">
              <a:lumMod val="20000"/>
              <a:lumOff val="80000"/>
            </a:schemeClr>
          </a:solidFill>
          <a:ln w="9525" cap="flat" cmpd="sng" algn="ctr">
            <a:noFill/>
            <a:prstDash val="solid"/>
            <a:round/>
            <a:headEnd type="none" w="med" len="med"/>
            <a:tailEnd type="none" w="med" len="med"/>
          </a:ln>
          <a:effectLst/>
          <a:extLst/>
        </p:spPr>
        <p:txBody>
          <a:bodyPr wrap="none" anchor="ctr"/>
          <a:lstStyle/>
          <a:p>
            <a:pPr algn="ctr" eaLnBrk="0" hangingPunct="0">
              <a:defRPr/>
            </a:pPr>
            <a:endParaRPr lang="ru-RU">
              <a:ea typeface="+mn-ea"/>
              <a:cs typeface="+mn-cs"/>
            </a:endParaRPr>
          </a:p>
        </p:txBody>
      </p:sp>
      <p:pic>
        <p:nvPicPr>
          <p:cNvPr id="31747" name="Picture 13" descr="Sarcoptes_scabiei_AustraliaMont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2413" y="685800"/>
            <a:ext cx="5797551"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12"/>
          <p:cNvSpPr>
            <a:spLocks noChangeArrowheads="1"/>
          </p:cNvSpPr>
          <p:nvPr/>
        </p:nvSpPr>
        <p:spPr bwMode="auto">
          <a:xfrm>
            <a:off x="1666875" y="6388100"/>
            <a:ext cx="2470150" cy="27463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hangingPunct="0"/>
            <a:r>
              <a:rPr kumimoji="0" lang="en-US" sz="1200" b="0" i="1">
                <a:solidFill>
                  <a:srgbClr val="0000FF"/>
                </a:solidFill>
                <a:latin typeface="Lucida Grande" charset="0"/>
              </a:rPr>
              <a:t>Sarcoptes scabiei </a:t>
            </a:r>
            <a:r>
              <a:rPr kumimoji="0" lang="en-US" sz="1200" b="0">
                <a:solidFill>
                  <a:srgbClr val="0000FF"/>
                </a:solidFill>
                <a:latin typeface="Lucida Grande" charset="0"/>
              </a:rPr>
              <a:t>(Sarcoptidae)</a:t>
            </a:r>
          </a:p>
        </p:txBody>
      </p:sp>
      <p:sp>
        <p:nvSpPr>
          <p:cNvPr id="31750" name="Rectangle 16"/>
          <p:cNvSpPr>
            <a:spLocks noChangeArrowheads="1"/>
          </p:cNvSpPr>
          <p:nvPr/>
        </p:nvSpPr>
        <p:spPr bwMode="auto">
          <a:xfrm>
            <a:off x="5943600" y="5562600"/>
            <a:ext cx="2470150" cy="27463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0" hangingPunct="0"/>
            <a:r>
              <a:rPr kumimoji="0" lang="en-US" sz="1200" b="0" i="1">
                <a:solidFill>
                  <a:srgbClr val="0000FF"/>
                </a:solidFill>
                <a:latin typeface="Lucida Grande" charset="0"/>
              </a:rPr>
              <a:t>Sarcoptes scabiei </a:t>
            </a:r>
            <a:r>
              <a:rPr kumimoji="0" lang="en-US" sz="1200" b="0">
                <a:solidFill>
                  <a:srgbClr val="0000FF"/>
                </a:solidFill>
                <a:latin typeface="Lucida Grande" charset="0"/>
              </a:rPr>
              <a:t>(Sarcoptidae)</a:t>
            </a:r>
          </a:p>
        </p:txBody>
      </p:sp>
      <p:sp>
        <p:nvSpPr>
          <p:cNvPr id="31751" name="AutoShape 5" descr="data:image/jpg;base64,/9j/4AAQSkZJRgABAQAAAQABAAD/2wCEAAkGBhQSEBUUEhQUFBQWGBoYGBgXFxQVFxgXFRgXGBcYFxYXGyYeGBkkGRgVHy8gIycpLC0sFx4xNTAqNSYrLCkBCQoKDgwOGg8PFykcHCQsLCwsLCwpLCwsLCwsLCwpKSkpLCwsLCksKSkpKSkpKSwsKSksLCksLCkpLCwsKSwsLP/AABEIALwA8AMBIgACEQEDEQH/xAAbAAADAQEBAQEAAAAAAAAAAAADBAUCBgEAB//EADUQAAEDAgQEBAYCAgIDAQAAAAEAAhEDIQQxQVESYXHwBYGRsRMiMqHB0eHxQlIGFCNygmL/xAAaAQACAwEBAAAAAAAAAAAAAAABAgADBQQG/8QAJBEAAgICAgICAgMAAAAAAAAAAAECEQMhBBIxQVFhM0ITIjL/2gAMAwEAAhEDEQA/AIDGpljEOmyUzSYqjQo2xqIAvmtRaYlQdIGGo7GIjaSIyigMDpU91tlNGDICyWQg2MBfSX3BZGeRF0IUs5IEXsZ8z9roDGDGp9tEMs5+Wf8ARR2tESL7H/Ebydeq9FO4tMm8E6//AK8uiANC8QbW5L2fTfmmBSMgNIuYEz1E7E5LFSkQTawOwsdlAWjIFkKoyRllr/SMSRoD5a7Qc1kGP4P2P6UslCD6Wvf8JbFYU3BsRorDmSdYOsact+iVq0v4Tplco2T6D5zzRF9WowZC+a+Vo4cvZU/JnZcfV2eELVN8L7gX3CukooYabLYag0TonaTUxAbaSFWfFgjVqkWCA2lKgDFGjKaFKExSw8Ba+Fr3/ahBUsshfDTvw7odRsIgJdIJimIQqYTFKmsI20g9NtkZtM6Lyk3dOUqUqB8AW7JkEALX/Wi68NOEGxkrNEjmhVPf7r5914GDPhyv5a3SjqNA3tME5xpB1NoAz/leOpxdw5GCbbZ+eyMKeZ1ERMWkjUG3VNMpksk34gMzOZOyDFm6FW0y4MLpgTEgXkzcE2NkdwYJORnLWTp0F8kXgmAG8PUm43WabJhxB0GmVz14uaFnO3YucI0usQJJsbgzcwZXz8OYNri3yyfIzbPXZbqfM/gac8uW3kRKZc88EuAHDY5C5n5QNja6JLZPdgpbOX5G49ohBdRJJAsATkZvblmqD68j5Lze1+UM6n2WhhiBJFxm1vzGHWIANz5bFRbLIsmGhGYvAIOXre40koTmRIkx9rcj+FUq0wbZkEwAZGkROR5c0B2H3EZXHvGqKLPKJLqc6JKrTj5h2FcxGGA0/wDoZQT1ytrcJTEYcXt2fdWRlTKZQtCVMzdfcK9DOE7d5ohatTHPvGzNnDqzAYjitoEJwle0xBVtlRsCVRweGESs4HCzf7qoKUCEQCjmBZLLJp1O+Sw61lACrmx6JKoZKbqtnv8APsVkM6d8kxCVTCaohAphO0GLCN1DFNvqnaVKyXZT1TFK0EpbDVhuCy9NOyM0Ba+HugFClSmBdAFwRl9R2BgWCZxGyyyncgCCL/UPMoF6Wjym6WPMAtN9ojYCx1EyttxZLTwnqCMgP9dYslcXiW02guu8j5QLiJmYP06hI1vH3yDTDGHeeKZi0RsR5goSkiieNvwWaVZ4MOAJFpyz5lfOcGVARMSJa4xDpDRDgPmEFJYP/lQLeGowE7iQQNLKp4rRD8OeC7iARETLRIP2VdlEotPYH4N3cUGWgSLfNx3E7cJXzyGAtsRJH+4HmZ7hJeE+Jm0STNyb/KY3yTfGXy1plovkJsdOW6jkSt7CYXBBgLrOLtZ5Hi4ZyFz1hGq0m8YdBltiSLX0GhHssOeGUyXcJBFidYueeU9IU/D+O/GrBjAA06uDrATeBkP0jdDRTeyhVw5AuARNiLGYk6RrogPpNvmZiJkZ3i/KORVOm5xJAAAGVzBgmxHT3WC1xOkCJI5TNtd1ZYykTMRhrB0kkyNBI0z2Shw0G/sfJWa1IEgxOhi4kwJulqmGtJ6R+M5GyIy2Qa+EsY0SlKneD5LoK+EmYgEW70UvF0NddPL7q/FkcXZTlx9kAf0XlOgSf4R6FLivHXy/hUaWHjuVqJ2jLaoYwYgAR/aY4PVLtaisq2gf2mEZir3H2hL1ffu0phzL9+3e6yaR76SO9UwosKfL+pvb8IVZwA/lN1GRy77upOPxGfomCLUWqhQCUohOUWysA3RtjbJmk0IdFibbTtZI2OjWSIHb2XrDI5r34U2S2FIXfSk2npy6r74DREiSTkM72A6JhlKDF+Q1O33WmBpEPAJdJvYAjS1z+FCxsSHh7CXTHCRIkB0Em5OkkxC27/jtIZ0hfQZjQgwZ5pnAsY5zoFiJLYy2mPXyVP8A655N8pJ3BnNRnJlk0/JymM/4wx0/CJBEw0iQTmBM22lIYPF1qH/hc0gTIBE2JFpBgiTuu9NnEGATBJHntYdOSR8RwtN8FwBAPFNgYF+qFWIsnp7OZw2H+HVHwyHNkkEEgNgS5rtrGyt4eoxpdBDWkcUCJjaZvfMndQvGqJZxVKZALfldlcXiWwQSQ6xnQr7A4wuYC03gEA5S11y0gG4sboeBmuwj/wAk8TLyIgMiwGQnO+qv/wDE/CgKIdB4nwSdhmADlkfUqDiMK6riR8p4RBJdkTN52BknzXeeHtApsH+Q0y2mNoyQQZvrGgbqRnKfQffRDqgN1MnleMj1gFPcBDpgBswYje4Xgok55h3UxtPTVOitNeyeGtgy2RyyymZ1MoD6Ic75SbA3vbkd1R/65AO14yItqJWf+sS2IhwieufoiXJomObAA01y01nI2UrF0Z9Jymf1srrqdgRYC8HKeSVq0QQRJmDEX2kGM0yYzOdw7/hu3BiTpyMctVZZSAz9/wA/ndJ4jBWsNh6ZgjRfYGuY4HZjLmNuo+4Whx8n6sz+Rj/ZDLnz3Hd1hpg99j8LRHfedvUc18Gd+X3t9ui7TjGWM77y6aLbmwJtCzhW207C9xFUAX9765eiKFYhjqwFp9e/Vcz4hiZdA/ae8Wxt4b3+x+1Op0dTmUfoNFWkn8PTkBLUKc3TjWnT0WCzeWyjTp2RKUkxohUXFPUzbJIx0qMU6MFM8EAbr0C2y84zn90gTETnmZXohsm5Iy4jlnFtbwtcOWZgnLnnf0RGYeXggHhJz2ttrdREb0FDiREEbmxk+SXr1KzWw2m2pfM1C133EXHNPucRpImAba5C3Mr5tQEQWkHXL2m6hxt/Rz+I8XdTP/laWC/ywXRfUj3SlfxtlQ/Vxgg24C2HTnPuF1hpcTYNwZhp6wJnRSfEvCKfFPww3XUO020TKQtx+CA1/GHg3Dx82Uhuhj19VO8G8SOFqlpvDjmMwYDom4NgRCr4uKZAe75f/WOYaOEw/ICdNVzOOrcby45kzawtkBvsodMFZ2mAZxAAuB4jLrOFuISDqNB0Cv8AB8u/CQIAjpw7r8xwXiz2kfMRBnr1X6BgvGHVWA8Yb8touZyddBNUVZYNOx1wFxEADRp0gyh1zld2YvGVibxmmePii4IHUGQN5vmFolpEZ+eXKNChaK0DoczAGkXk39SgV6YGYNzcfaIn7on/AG/njgIAyJI87c15UYXHiPvNrWjyRUrHVpiVcQZuNZjluM0lFpy4iJuBI9jdUX1HCZ20Nht6bKViK2+p5aRMcvso3RfFNgK7YOkeoOUXU7EMIgzllyNoP3hUmsmRN5mBMRyn/HJAr4eJJ12GsSrcchZwM0aoeAeVxsde/PdMtHZ/XqpNKqKb5P0k33GxjcKy2LEXkWOkaeWa1sc+yMnLj6Mw58X1709FM8T8QgHvv+AmsdiQB/PqucqP+I6dAr0VUDZTLjxO1WnhH4UJwTIhcp0bckagtSvqIF46Lz7N+I9hwE/RCl0KkKrSqSAq2FoYFKVl1Exrb8ojcrZLUkzyEnyQIgRYRwiSAT5gxcd7r3DUJJmd8yPIxeCiNYQOIRMxB1j2KIxpOgIj5oj0/wBlBZN0empLiSAYM6wNgd4XzMzIjiMyIX1KkZhoJNy4mIO3RDxeGt/qdwOYGaBztKwvFGYJE5EieZQvEHEtE/LrwkTY3HzTnkV6MAWhzSJFjvB87gWQMRhBUe27g28SPlnnF9E30JSs57x1rXEiZAv9JE/LI4djuuHrmCR31Xd+K06jGuBES6A4D/b6QG69RnN4XIYzCzZoMgXB0LZBHshJHZiWhKnVXUf8b8Sg8JNvbmFxVRxYYIVrwbE/MCLx+roUF1JUfpOFxIAiXbnM21v5BVzStaDec4vpnnbr5Lk/DseXgAAy2AYMyBeAM5zVvCX4iQ7hGWvMuJPMiyhySiMY5gDhFnDWJM9YutOETOfW418kOpUYSB/m28yQd8j3dIeM4n4bAWzBvMWIj75BF6Cl2pGPF/FRSm5Lj9IiMrGNLbqXhKD6nESdbzEAaAHdSGYetiKvEYuB0DQZDRMyMr63XZYDAFrACREWgW7t90tWzq1jjXsUdgzE2LdRa35CUew6CSY84v8Axcaq3UpWnh1AINrZydDdI4ihLSRNtDI+yvSor7HN46juOE6DMcgCbr7w3GQCxxyu3p/kMswb9CVTxNBp+o57SYz7jkoVakbXu21t10YsnRlGXH3VAvEMQXu4R5rLaMBe4Rmd765eXkt1HLVi72jNkq0CcLJd6O9etoynEOi4UtxcO1zdN1cuaVfC86z0EA2FbeVYwwUqgPT8Kph/Y/lIx2PMdoi1KcnnlayDSEHv1RQJ26aqCeNntQkACD/O3NafZoLTE24SNcvdD4vlIPzGQYv0K1RaQ7gEQc8rakKAa0HoNMXmW62HW23JKvxOQGZNw426DmsVcRUL+H5oG8CY2t3CBVxUG7WgTym/P7+SH2L/ABNvZU+OTJ4jOVoNhupeK8R4B9QgkRawy9ElicZoCZm52gRI6qTjXGA35iZubRuEJP4CsHye+M+LEyJyy5QQct51XPtdeTvrfPOeSquoAsk5zpc+Y0UyoA11uo88kNnRBRjpCmNwwdJz+/3Uqm803ctQq2Irhov2Vz2NxoJtdWQiUcicVv2dn4R4qW1Gua6AdR6QRqF2fg3iYe8stkbAx/8AXUE5DZfj/hXiHCYOXsV1fh+NdTdLdCCZJB5idtUWqZTrIrR+ghohwta4kcQMTF/O/VI42mKsCYHCCdt4HUo2F8TBaDxNDm2JlrXWmzhqbxbNCrVHD5rCb8jxAcslXJEg2OUvDWWHEN9tPmzz2hM4dstExOQGeUgX2QKFUcXDJIiMpkCLes3TDG7ZecAjkrIpJBd+zQAnOdztf25JTHOAaQJM765/aF7X+s8UniEC2o23Q+GRc8hnlewMWkjIJher8krEDjnQM6B25H9qbi8IAZI66D18xkrOKFuFgsNgIBzzz3UytUlvS5O4kGI3UTLUnRAxDS10tOWoy9FumOJeY1oJsI/teYat8Nw4vpOfLYzoQu3j5erp+Dk5GK1aGqWEOqOKMJtwgQlnFaZmhMXXIjmvsIJgkfq26Hj2kprDfTA7ledPRrwNU6Vh9/f8qjSqDvkg0aQIR6dIjrmEAN2OQvWvgkg3iP6WWugc87rdS/f2QFR4wTfTLaSdlpmGJ+mJB/Ns0OJtIm8T6rVJs5GJGYvfX0UGejOJJI4YkiTxbCdQNUlXsOZAkReOqcbVDWnMk2GcHdI4lxh0652uOhQHgibi3QRbXMcttFHxXiN9SQIE/pUqlNrpa9zmtvwnPhPMALnvEKJYTJ4hvukey1/Zo4kgyCAduaRxWLuSYEJSv4m0Zfsqe8Gq4Tlor8eJs4cudR8APEcX8R1p4dB+YSZpFdDQ8KshVsByXb/C0jPc3J2yRTCveG48kXNxqpdXDQvKLyHAhUyh6Hxz6uzvPCMYziDSDDnCSTNsjbS8a6LtH1afA76QA2DBgAusHDy/K/LMPUldN4N4vxANeCTEWE/SCfXVc7tPZ2SV1JM6fDYoENvntHSd/qTtFhD5J4Y0/wBtATdTvC6FxDxJ0GpbexjROYdpdDS45kQbWuSDv0GymySfwHeSSS6OHMRvEZk/bmlnCRMco3OkaQvajy0hvUQTe0R5fpBfW+HYm5uM42tpnuiNFC9WnDLHLPvX0UjFkmRe4mL7TkeSeEgiCSeZt159V5XoB3E97uN15jITaBPLVQd6OfqOAvmfQfyptd4vrOisVKJk/LHCJPQ6mfJS8WyB37q2JVPZTwFWaTbzaD1Flpzkh4PiPlLdjI6Hv7pqo6VsYpdopmRkj1k0OPdxZZotAx5JajUhbaQfJYTN5FzBuiQc8wnGQZjeyl4N5ItePZPU6sGdCgKxllUXDu5WmPj2CA4TdHp18wRfSPulYLo9A4s++i9OF6hfUn6ovxY6oUPb9C9Sm4Dl1/CRxUtBJ4vZO1XXOX590j4gTUNxpboDpfMzklboti3ZNxbpExZQcey9su9Fcxc7RodfQBS8YG8J3Gex6IeS1tUchjMD/wCS2Rv05Kl4dgeXf6RX0eJyreH0BaY/rPvlylbHFj/TsYXIXWbR5UwfCIjPLLL9/tKYjD98lcqAHv2N+X22lKVKEnrtbvT7c12HNZz+KwNlGdRgrusXhPlJ3/W5ue9ly2NoQVTPHe0N2PqLvlTuGrkZEgzYgwRHMZKYwwj0ahC5c+K12Xk6uPmp9X4Oy8D8QNgY4m/S6wtYgEroMJ4mx7m/KGuvcGRJvI5Qvz3CYsgrosPjiGMLIkCIMEZk+S4jueNPaOgqGRmOLizbIvmPsh4il9RkyM5yk7Hb+Etgse1xh0AmIs4wQ2IHNMGuHkjMxYSAD5bR5qA2mZbkdGncXEZXP4SFZ/6lPHDklpBhwkOY64bkLRvnKn+Ign5TcnQaDWIvsVAppsn43EE3vJzkmDEaKZiKBIDrfMbQNuas18NIDSZjMxrbMkWGSQxdLS9tOIwNMsvNMhXH4J+G+WoAbTZPuPd0hiaNpm8/f9JmhV4mzqtPiz/UzeTjadjNGsCPtGvVMYerFj2LKRgng6pw+yy2aiLOHrcJ7019FRDhm3LPyXNtry3UXjPMRqd1Tw1e0X80oxXFYrLKjgbzEnLnzQKVWOk3t6I1V5JvrdBkSG6N9EXjAm97c0rTLhAORyRQbHT8hBhM1i4iItzASOIw8622ymE+ATbTPv8ASFWp3zHSwskodOiB4heI08o0UvFOsASYV3Gt2GRgqdiGNIMjTfX8JEiy/wCpJwwBqEDKLeqqU2xpM+4tHt/Kk4d3C/yVincd5jvuVucX8aMTlfkZoZ+X9+sZe8ojRMaaWv8Acde5leUjfrb7Qe+fQI/CRuROvUW73vAgLpOU1jKMt8vOI5W76zyviVC5XY1fp9oM9n981zviVHPvmiBM5stuigLdWndFoUUiQyMtBaqvh9ebeesmNEq8CIKWp1Cxyz+Th6vsvBpcfNa6s6zDVoIc3MeoPVHp0yDxNzyO5GolQsJ4lIAiDN+dlZwlebTpvGi5ls7/AEPPLpPC4znG7dYCXrv4nA8OQ5jMaI1No1k+/qjPzna3e/8ACKRXSROq0pEk36W9P4U3FGDfPuxCrYyoGzHzC4nL6haOWamY2iTDjImcxEAZROf9JgORNxTZBP8AaTwjy2oNjb1yKoYjDOIaLgAfmf0p2Lw5bBB8um6eFxkmcuZdlQPC1oKqNqjS+yiVCW5p7DVOKNbdFW0GEvkqMd08+809Qyz/ALUlj0/hqkg8x3dKdFltjbbLYbGSBRqHXZFa48wNUrCmwwrSYJTDM80mx45zsNV8x0xvqlHsqh0c0DFX1j+MplEou81qqLI0KnTIfiJJdER9yTueqlYu3NW8VSdJ0B5yYUvG4aBCSi1PVHOYh0XRsF4jC18EGp82RsOuixiPDouFrcTUDI5f+yrRxAJBGnendlUp1Ld/13qSuQpV3NKsYTxIff36dwuw4mXw0cMevevfNTcZhpHl7d9zZzDYgOb+ex36ozmw338uz6zqiL4OVreH3QqlPhV3EMUjGsRSHsRqPS9UyiPQiEskmqYybTtBMNWvdWcJjFAc3ZGw+JWRlxvHL6Nfj5u62dhRxMhb/wCzcTLm5wCouExqfbWCRHQ0HbimBwIBBMkFxsOHkPP7IFFnEeJ0ug2nRfVGf5DPfvRN4GCSMrzHVPFbKJRrZPxjzoIUmvSJzXY4rw+2Si4rCQrWKmjl8UxxyiMp/ey+wtaBBznomsWwA+alnMnuxhUeDn+ywypKp4BxMSoVFyr4LTr+FC+LOhY4QAiuqAJSkbLFd1z0S0Ohl98l41+pN0m2qV82sUKHssUsTGaMcTaRdRmvML44hwAg539EGBlRr5v+1Pxuq3SfYc5SlSoST1UoKeyPjmajMJhzg4A7iUPGJfDOsBpf3Xdw3to4+YtJjFbCyOSU+BBtKoB349glHPWgZxR8HrwSNM7xaFRqVdo70tlH9SpWAblzVB2SIj8majb96dO9tUhi6f8AHffoqBGfKR6EJbFNv3oSEUAg4mml4VHFMSLgo0OmYhCrU9RmmIXjlXOCmqY8ZOLtGMPiVTo41Q8QOF1tQjUKhWPOLxyo2cOXurOjo4g6ItKsWuDhkR7Z+6iU6p7805QqnLSf4/KiZbL5O08OxIqNU/xOjBKj+GYxzagANib+U362XW4tgdSLiASumLtHDJ9JH//Z"/>
          <p:cNvSpPr>
            <a:spLocks noChangeAspect="1" noChangeArrowheads="1"/>
          </p:cNvSpPr>
          <p:nvPr/>
        </p:nvSpPr>
        <p:spPr bwMode="auto">
          <a:xfrm>
            <a:off x="4548188" y="-12223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ru-RU"/>
          </a:p>
        </p:txBody>
      </p:sp>
      <p:sp>
        <p:nvSpPr>
          <p:cNvPr id="31752" name="AutoShape 7" descr="data:image/jpg;base64,/9j/4AAQSkZJRgABAQAAAQABAAD/2wCEAAkGBhQSEBUUEhQUFBQWGBoYGBgXFxQVFxgXFRgXGBcYFxYXGyYeGBkkGRgVHy8gIycpLC0sFx4xNTAqNSYrLCkBCQoKDgwOGg8PFykcHCQsLCwsLCwpLCwsLCwsLCwpKSkpLCwsLCksKSkpKSkpKSwsKSksLCksLCkpLCwsKSwsLP/AABEIALwA8AMBIgACEQEDEQH/xAAbAAADAQEBAQEAAAAAAAAAAAADBAUCBgEAB//EADUQAAEDAgQEBAYCAgIDAQAAAAEAAhEDIQQxQVESYXHwBYGRsRMiMqHB0eHxQlIGFCNygmL/xAAaAQACAwEBAAAAAAAAAAAAAAABAgADBQQG/8QAJBEAAgICAgICAgMAAAAAAAAAAAECEQMhBBIxQVFhM0ITIjL/2gAMAwEAAhEDEQA/AIDGpljEOmyUzSYqjQo2xqIAvmtRaYlQdIGGo7GIjaSIyigMDpU91tlNGDICyWQg2MBfSX3BZGeRF0IUs5IEXsZ8z9roDGDGp9tEMs5+Wf8ARR2tESL7H/Ebydeq9FO4tMm8E6//AK8uiANC8QbW5L2fTfmmBSMgNIuYEz1E7E5LFSkQTawOwsdlAWjIFkKoyRllr/SMSRoD5a7Qc1kGP4P2P6UslCD6Wvf8JbFYU3BsRorDmSdYOsact+iVq0v4Tplco2T6D5zzRF9WowZC+a+Vo4cvZU/JnZcfV2eELVN8L7gX3CukooYabLYag0TonaTUxAbaSFWfFgjVqkWCA2lKgDFGjKaFKExSw8Ba+Fr3/ahBUsshfDTvw7odRsIgJdIJimIQqYTFKmsI20g9NtkZtM6Lyk3dOUqUqB8AW7JkEALX/Wi68NOEGxkrNEjmhVPf7r5914GDPhyv5a3SjqNA3tME5xpB1NoAz/leOpxdw5GCbbZ+eyMKeZ1ERMWkjUG3VNMpksk34gMzOZOyDFm6FW0y4MLpgTEgXkzcE2NkdwYJORnLWTp0F8kXgmAG8PUm43WabJhxB0GmVz14uaFnO3YucI0usQJJsbgzcwZXz8OYNri3yyfIzbPXZbqfM/gac8uW3kRKZc88EuAHDY5C5n5QNja6JLZPdgpbOX5G49ohBdRJJAsATkZvblmqD68j5Lze1+UM6n2WhhiBJFxm1vzGHWIANz5bFRbLIsmGhGYvAIOXre40koTmRIkx9rcj+FUq0wbZkEwAZGkROR5c0B2H3EZXHvGqKLPKJLqc6JKrTj5h2FcxGGA0/wDoZQT1ytrcJTEYcXt2fdWRlTKZQtCVMzdfcK9DOE7d5ohatTHPvGzNnDqzAYjitoEJwle0xBVtlRsCVRweGESs4HCzf7qoKUCEQCjmBZLLJp1O+Sw61lACrmx6JKoZKbqtnv8APsVkM6d8kxCVTCaohAphO0GLCN1DFNvqnaVKyXZT1TFK0EpbDVhuCy9NOyM0Ba+HugFClSmBdAFwRl9R2BgWCZxGyyyncgCCL/UPMoF6Wjym6WPMAtN9ojYCx1EyttxZLTwnqCMgP9dYslcXiW02guu8j5QLiJmYP06hI1vH3yDTDGHeeKZi0RsR5goSkiieNvwWaVZ4MOAJFpyz5lfOcGVARMSJa4xDpDRDgPmEFJYP/lQLeGowE7iQQNLKp4rRD8OeC7iARETLRIP2VdlEotPYH4N3cUGWgSLfNx3E7cJXzyGAtsRJH+4HmZ7hJeE+Jm0STNyb/KY3yTfGXy1plovkJsdOW6jkSt7CYXBBgLrOLtZ5Hi4ZyFz1hGq0m8YdBltiSLX0GhHssOeGUyXcJBFidYueeU9IU/D+O/GrBjAA06uDrATeBkP0jdDRTeyhVw5AuARNiLGYk6RrogPpNvmZiJkZ3i/KORVOm5xJAAAGVzBgmxHT3WC1xOkCJI5TNtd1ZYykTMRhrB0kkyNBI0z2Shw0G/sfJWa1IEgxOhi4kwJulqmGtJ6R+M5GyIy2Qa+EsY0SlKneD5LoK+EmYgEW70UvF0NddPL7q/FkcXZTlx9kAf0XlOgSf4R6FLivHXy/hUaWHjuVqJ2jLaoYwYgAR/aY4PVLtaisq2gf2mEZir3H2hL1ffu0phzL9+3e6yaR76SO9UwosKfL+pvb8IVZwA/lN1GRy77upOPxGfomCLUWqhQCUohOUWysA3RtjbJmk0IdFibbTtZI2OjWSIHb2XrDI5r34U2S2FIXfSk2npy6r74DREiSTkM72A6JhlKDF+Q1O33WmBpEPAJdJvYAjS1z+FCxsSHh7CXTHCRIkB0Em5OkkxC27/jtIZ0hfQZjQgwZ5pnAsY5zoFiJLYy2mPXyVP8A655N8pJ3BnNRnJlk0/JymM/4wx0/CJBEw0iQTmBM22lIYPF1qH/hc0gTIBE2JFpBgiTuu9NnEGATBJHntYdOSR8RwtN8FwBAPFNgYF+qFWIsnp7OZw2H+HVHwyHNkkEEgNgS5rtrGyt4eoxpdBDWkcUCJjaZvfMndQvGqJZxVKZALfldlcXiWwQSQ6xnQr7A4wuYC03gEA5S11y0gG4sboeBmuwj/wAk8TLyIgMiwGQnO+qv/wDE/CgKIdB4nwSdhmADlkfUqDiMK6riR8p4RBJdkTN52BknzXeeHtApsH+Q0y2mNoyQQZvrGgbqRnKfQffRDqgN1MnleMj1gFPcBDpgBswYje4Xgok55h3UxtPTVOitNeyeGtgy2RyyymZ1MoD6Ic75SbA3vbkd1R/65AO14yItqJWf+sS2IhwieufoiXJomObAA01y01nI2UrF0Z9Jymf1srrqdgRYC8HKeSVq0QQRJmDEX2kGM0yYzOdw7/hu3BiTpyMctVZZSAz9/wA/ndJ4jBWsNh6ZgjRfYGuY4HZjLmNuo+4Whx8n6sz+Rj/ZDLnz3Hd1hpg99j8LRHfedvUc18Gd+X3t9ui7TjGWM77y6aLbmwJtCzhW207C9xFUAX9765eiKFYhjqwFp9e/Vcz4hiZdA/ae8Wxt4b3+x+1Op0dTmUfoNFWkn8PTkBLUKc3TjWnT0WCzeWyjTp2RKUkxohUXFPUzbJIx0qMU6MFM8EAbr0C2y84zn90gTETnmZXohsm5Iy4jlnFtbwtcOWZgnLnnf0RGYeXggHhJz2ttrdREb0FDiREEbmxk+SXr1KzWw2m2pfM1C133EXHNPucRpImAba5C3Mr5tQEQWkHXL2m6hxt/Rz+I8XdTP/laWC/ywXRfUj3SlfxtlQ/Vxgg24C2HTnPuF1hpcTYNwZhp6wJnRSfEvCKfFPww3XUO020TKQtx+CA1/GHg3Dx82Uhuhj19VO8G8SOFqlpvDjmMwYDom4NgRCr4uKZAe75f/WOYaOEw/ICdNVzOOrcby45kzawtkBvsodMFZ2mAZxAAuB4jLrOFuISDqNB0Cv8AB8u/CQIAjpw7r8xwXiz2kfMRBnr1X6BgvGHVWA8Yb8touZyddBNUVZYNOx1wFxEADRp0gyh1zld2YvGVibxmmePii4IHUGQN5vmFolpEZ+eXKNChaK0DoczAGkXk39SgV6YGYNzcfaIn7on/AG/njgIAyJI87c15UYXHiPvNrWjyRUrHVpiVcQZuNZjluM0lFpy4iJuBI9jdUX1HCZ20Nht6bKViK2+p5aRMcvso3RfFNgK7YOkeoOUXU7EMIgzllyNoP3hUmsmRN5mBMRyn/HJAr4eJJ12GsSrcchZwM0aoeAeVxsde/PdMtHZ/XqpNKqKb5P0k33GxjcKy2LEXkWOkaeWa1sc+yMnLj6Mw58X1709FM8T8QgHvv+AmsdiQB/PqucqP+I6dAr0VUDZTLjxO1WnhH4UJwTIhcp0bckagtSvqIF46Lz7N+I9hwE/RCl0KkKrSqSAq2FoYFKVl1Exrb8ojcrZLUkzyEnyQIgRYRwiSAT5gxcd7r3DUJJmd8yPIxeCiNYQOIRMxB1j2KIxpOgIj5oj0/wBlBZN0empLiSAYM6wNgd4XzMzIjiMyIX1KkZhoJNy4mIO3RDxeGt/qdwOYGaBztKwvFGYJE5EieZQvEHEtE/LrwkTY3HzTnkV6MAWhzSJFjvB87gWQMRhBUe27g28SPlnnF9E30JSs57x1rXEiZAv9JE/LI4djuuHrmCR31Xd+K06jGuBES6A4D/b6QG69RnN4XIYzCzZoMgXB0LZBHshJHZiWhKnVXUf8b8Sg8JNvbmFxVRxYYIVrwbE/MCLx+roUF1JUfpOFxIAiXbnM21v5BVzStaDec4vpnnbr5Lk/DseXgAAy2AYMyBeAM5zVvCX4iQ7hGWvMuJPMiyhySiMY5gDhFnDWJM9YutOETOfW418kOpUYSB/m28yQd8j3dIeM4n4bAWzBvMWIj75BF6Cl2pGPF/FRSm5Lj9IiMrGNLbqXhKD6nESdbzEAaAHdSGYetiKvEYuB0DQZDRMyMr63XZYDAFrACREWgW7t90tWzq1jjXsUdgzE2LdRa35CUew6CSY84v8Axcaq3UpWnh1AINrZydDdI4ihLSRNtDI+yvSor7HN46juOE6DMcgCbr7w3GQCxxyu3p/kMswb9CVTxNBp+o57SYz7jkoVakbXu21t10YsnRlGXH3VAvEMQXu4R5rLaMBe4Rmd765eXkt1HLVi72jNkq0CcLJd6O9etoynEOi4UtxcO1zdN1cuaVfC86z0EA2FbeVYwwUqgPT8Kph/Y/lIx2PMdoi1KcnnlayDSEHv1RQJ26aqCeNntQkACD/O3NafZoLTE24SNcvdD4vlIPzGQYv0K1RaQ7gEQc8rakKAa0HoNMXmW62HW23JKvxOQGZNw426DmsVcRUL+H5oG8CY2t3CBVxUG7WgTym/P7+SH2L/ABNvZU+OTJ4jOVoNhupeK8R4B9QgkRawy9ElicZoCZm52gRI6qTjXGA35iZubRuEJP4CsHye+M+LEyJyy5QQct51XPtdeTvrfPOeSquoAsk5zpc+Y0UyoA11uo88kNnRBRjpCmNwwdJz+/3Uqm803ctQq2Irhov2Vz2NxoJtdWQiUcicVv2dn4R4qW1Gua6AdR6QRqF2fg3iYe8stkbAx/8AXUE5DZfj/hXiHCYOXsV1fh+NdTdLdCCZJB5idtUWqZTrIrR+ghohwta4kcQMTF/O/VI42mKsCYHCCdt4HUo2F8TBaDxNDm2JlrXWmzhqbxbNCrVHD5rCb8jxAcslXJEg2OUvDWWHEN9tPmzz2hM4dstExOQGeUgX2QKFUcXDJIiMpkCLes3TDG7ZecAjkrIpJBd+zQAnOdztf25JTHOAaQJM765/aF7X+s8UniEC2o23Q+GRc8hnlewMWkjIJher8krEDjnQM6B25H9qbi8IAZI66D18xkrOKFuFgsNgIBzzz3UytUlvS5O4kGI3UTLUnRAxDS10tOWoy9FumOJeY1oJsI/teYat8Nw4vpOfLYzoQu3j5erp+Dk5GK1aGqWEOqOKMJtwgQlnFaZmhMXXIjmvsIJgkfq26Hj2kprDfTA7ledPRrwNU6Vh9/f8qjSqDvkg0aQIR6dIjrmEAN2OQvWvgkg3iP6WWugc87rdS/f2QFR4wTfTLaSdlpmGJ+mJB/Ns0OJtIm8T6rVJs5GJGYvfX0UGejOJJI4YkiTxbCdQNUlXsOZAkReOqcbVDWnMk2GcHdI4lxh0652uOhQHgibi3QRbXMcttFHxXiN9SQIE/pUqlNrpa9zmtvwnPhPMALnvEKJYTJ4hvukey1/Zo4kgyCAduaRxWLuSYEJSv4m0Zfsqe8Gq4Tlor8eJs4cudR8APEcX8R1p4dB+YSZpFdDQ8KshVsByXb/C0jPc3J2yRTCveG48kXNxqpdXDQvKLyHAhUyh6Hxz6uzvPCMYziDSDDnCSTNsjbS8a6LtH1afA76QA2DBgAusHDy/K/LMPUldN4N4vxANeCTEWE/SCfXVc7tPZ2SV1JM6fDYoENvntHSd/qTtFhD5J4Y0/wBtATdTvC6FxDxJ0GpbexjROYdpdDS45kQbWuSDv0GymySfwHeSSS6OHMRvEZk/bmlnCRMco3OkaQvajy0hvUQTe0R5fpBfW+HYm5uM42tpnuiNFC9WnDLHLPvX0UjFkmRe4mL7TkeSeEgiCSeZt159V5XoB3E97uN15jITaBPLVQd6OfqOAvmfQfyptd4vrOisVKJk/LHCJPQ6mfJS8WyB37q2JVPZTwFWaTbzaD1Flpzkh4PiPlLdjI6Hv7pqo6VsYpdopmRkj1k0OPdxZZotAx5JajUhbaQfJYTN5FzBuiQc8wnGQZjeyl4N5ItePZPU6sGdCgKxllUXDu5WmPj2CA4TdHp18wRfSPulYLo9A4s++i9OF6hfUn6ovxY6oUPb9C9Sm4Dl1/CRxUtBJ4vZO1XXOX590j4gTUNxpboDpfMzklboti3ZNxbpExZQcey9su9Fcxc7RodfQBS8YG8J3Gex6IeS1tUchjMD/wCS2Rv05Kl4dgeXf6RX0eJyreH0BaY/rPvlylbHFj/TsYXIXWbR5UwfCIjPLLL9/tKYjD98lcqAHv2N+X22lKVKEnrtbvT7c12HNZz+KwNlGdRgrusXhPlJ3/W5ue9ly2NoQVTPHe0N2PqLvlTuGrkZEgzYgwRHMZKYwwj0ahC5c+K12Xk6uPmp9X4Oy8D8QNgY4m/S6wtYgEroMJ4mx7m/KGuvcGRJvI5Qvz3CYsgrosPjiGMLIkCIMEZk+S4jueNPaOgqGRmOLizbIvmPsh4il9RkyM5yk7Hb+Etgse1xh0AmIs4wQ2IHNMGuHkjMxYSAD5bR5qA2mZbkdGncXEZXP4SFZ/6lPHDklpBhwkOY64bkLRvnKn+Ign5TcnQaDWIvsVAppsn43EE3vJzkmDEaKZiKBIDrfMbQNuas18NIDSZjMxrbMkWGSQxdLS9tOIwNMsvNMhXH4J+G+WoAbTZPuPd0hiaNpm8/f9JmhV4mzqtPiz/UzeTjadjNGsCPtGvVMYerFj2LKRgng6pw+yy2aiLOHrcJ7019FRDhm3LPyXNtry3UXjPMRqd1Tw1e0X80oxXFYrLKjgbzEnLnzQKVWOk3t6I1V5JvrdBkSG6N9EXjAm97c0rTLhAORyRQbHT8hBhM1i4iItzASOIw8622ymE+ATbTPv8ASFWp3zHSwskodOiB4heI08o0UvFOsASYV3Gt2GRgqdiGNIMjTfX8JEiy/wCpJwwBqEDKLeqqU2xpM+4tHt/Kk4d3C/yVincd5jvuVucX8aMTlfkZoZ+X9+sZe8ojRMaaWv8Acde5leUjfrb7Qe+fQI/CRuROvUW73vAgLpOU1jKMt8vOI5W76zyviVC5XY1fp9oM9n981zviVHPvmiBM5stuigLdWndFoUUiQyMtBaqvh9ebeesmNEq8CIKWp1Cxyz+Th6vsvBpcfNa6s6zDVoIc3MeoPVHp0yDxNzyO5GolQsJ4lIAiDN+dlZwlebTpvGi5ls7/AEPPLpPC4znG7dYCXrv4nA8OQ5jMaI1No1k+/qjPzna3e/8ACKRXSROq0pEk36W9P4U3FGDfPuxCrYyoGzHzC4nL6haOWamY2iTDjImcxEAZROf9JgORNxTZBP8AaTwjy2oNjb1yKoYjDOIaLgAfmf0p2Lw5bBB8um6eFxkmcuZdlQPC1oKqNqjS+yiVCW5p7DVOKNbdFW0GEvkqMd08+809Qyz/ALUlj0/hqkg8x3dKdFltjbbLYbGSBRqHXZFa48wNUrCmwwrSYJTDM80mx45zsNV8x0xvqlHsqh0c0DFX1j+MplEou81qqLI0KnTIfiJJdER9yTueqlYu3NW8VSdJ0B5yYUvG4aBCSi1PVHOYh0XRsF4jC18EGp82RsOuixiPDouFrcTUDI5f+yrRxAJBGnendlUp1Ld/13qSuQpV3NKsYTxIff36dwuw4mXw0cMevevfNTcZhpHl7d9zZzDYgOb+ex36ozmw338uz6zqiL4OVreH3QqlPhV3EMUjGsRSHsRqPS9UyiPQiEskmqYybTtBMNWvdWcJjFAc3ZGw+JWRlxvHL6Nfj5u62dhRxMhb/wCzcTLm5wCouExqfbWCRHQ0HbimBwIBBMkFxsOHkPP7IFFnEeJ0ug2nRfVGf5DPfvRN4GCSMrzHVPFbKJRrZPxjzoIUmvSJzXY4rw+2Si4rCQrWKmjl8UxxyiMp/ey+wtaBBznomsWwA+alnMnuxhUeDn+ywypKp4BxMSoVFyr4LTr+FC+LOhY4QAiuqAJSkbLFd1z0S0Ohl98l41+pN0m2qV82sUKHssUsTGaMcTaRdRmvML44hwAg539EGBlRr5v+1Pxuq3SfYc5SlSoST1UoKeyPjmajMJhzg4A7iUPGJfDOsBpf3Xdw3to4+YtJjFbCyOSU+BBtKoB349glHPWgZxR8HrwSNM7xaFRqVdo70tlH9SpWAblzVB2SIj8majb96dO9tUhi6f8AHffoqBGfKR6EJbFNv3oSEUAg4mml4VHFMSLgo0OmYhCrU9RmmIXjlXOCmqY8ZOLtGMPiVTo41Q8QOF1tQjUKhWPOLxyo2cOXurOjo4g6ItKsWuDhkR7Z+6iU6p7805QqnLSf4/KiZbL5O08OxIqNU/xOjBKj+GYxzagANib+U362XW4tgdSLiASumLtHDJ9JH//Z"/>
          <p:cNvSpPr>
            <a:spLocks noChangeAspect="1" noChangeArrowheads="1"/>
          </p:cNvSpPr>
          <p:nvPr/>
        </p:nvSpPr>
        <p:spPr bwMode="auto">
          <a:xfrm>
            <a:off x="4700588" y="301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ru-RU"/>
          </a:p>
        </p:txBody>
      </p:sp>
      <p:sp>
        <p:nvSpPr>
          <p:cNvPr id="31753" name="AutoShape 9" descr="data:image/jpg;base64,/9j/4AAQSkZJRgABAQAAAQABAAD/2wCEAAkGBhQSEBUUEhQUFBQWGBoYGBgXFxQVFxgXFRgXGBcYFxYXGyYeGBkkGRgVHy8gIycpLC0sFx4xNTAqNSYrLCkBCQoKDgwOGg8PFykcHCQsLCwsLCwpLCwsLCwsLCwpKSkpLCwsLCksKSkpKSkpKSwsKSksLCksLCkpLCwsKSwsLP/AABEIALwA8AMBIgACEQEDEQH/xAAbAAADAQEBAQEAAAAAAAAAAAADBAUCBgEAB//EADUQAAEDAgQEBAYCAgIDAQAAAAEAAhEDIQQxQVESYXHwBYGRsRMiMqHB0eHxQlIGFCNygmL/xAAaAQACAwEBAAAAAAAAAAAAAAABAgADBQQG/8QAJBEAAgICAgICAgMAAAAAAAAAAAECEQMhBBIxQVFhM0ITIjL/2gAMAwEAAhEDEQA/AIDGpljEOmyUzSYqjQo2xqIAvmtRaYlQdIGGo7GIjaSIyigMDpU91tlNGDICyWQg2MBfSX3BZGeRF0IUs5IEXsZ8z9roDGDGp9tEMs5+Wf8ARR2tESL7H/Ebydeq9FO4tMm8E6//AK8uiANC8QbW5L2fTfmmBSMgNIuYEz1E7E5LFSkQTawOwsdlAWjIFkKoyRllr/SMSRoD5a7Qc1kGP4P2P6UslCD6Wvf8JbFYU3BsRorDmSdYOsact+iVq0v4Tplco2T6D5zzRF9WowZC+a+Vo4cvZU/JnZcfV2eELVN8L7gX3CukooYabLYag0TonaTUxAbaSFWfFgjVqkWCA2lKgDFGjKaFKExSw8Ba+Fr3/ahBUsshfDTvw7odRsIgJdIJimIQqYTFKmsI20g9NtkZtM6Lyk3dOUqUqB8AW7JkEALX/Wi68NOEGxkrNEjmhVPf7r5914GDPhyv5a3SjqNA3tME5xpB1NoAz/leOpxdw5GCbbZ+eyMKeZ1ERMWkjUG3VNMpksk34gMzOZOyDFm6FW0y4MLpgTEgXkzcE2NkdwYJORnLWTp0F8kXgmAG8PUm43WabJhxB0GmVz14uaFnO3YucI0usQJJsbgzcwZXz8OYNri3yyfIzbPXZbqfM/gac8uW3kRKZc88EuAHDY5C5n5QNja6JLZPdgpbOX5G49ohBdRJJAsATkZvblmqD68j5Lze1+UM6n2WhhiBJFxm1vzGHWIANz5bFRbLIsmGhGYvAIOXre40koTmRIkx9rcj+FUq0wbZkEwAZGkROR5c0B2H3EZXHvGqKLPKJLqc6JKrTj5h2FcxGGA0/wDoZQT1ytrcJTEYcXt2fdWRlTKZQtCVMzdfcK9DOE7d5ohatTHPvGzNnDqzAYjitoEJwle0xBVtlRsCVRweGESs4HCzf7qoKUCEQCjmBZLLJp1O+Sw61lACrmx6JKoZKbqtnv8APsVkM6d8kxCVTCaohAphO0GLCN1DFNvqnaVKyXZT1TFK0EpbDVhuCy9NOyM0Ba+HugFClSmBdAFwRl9R2BgWCZxGyyyncgCCL/UPMoF6Wjym6WPMAtN9ojYCx1EyttxZLTwnqCMgP9dYslcXiW02guu8j5QLiJmYP06hI1vH3yDTDGHeeKZi0RsR5goSkiieNvwWaVZ4MOAJFpyz5lfOcGVARMSJa4xDpDRDgPmEFJYP/lQLeGowE7iQQNLKp4rRD8OeC7iARETLRIP2VdlEotPYH4N3cUGWgSLfNx3E7cJXzyGAtsRJH+4HmZ7hJeE+Jm0STNyb/KY3yTfGXy1plovkJsdOW6jkSt7CYXBBgLrOLtZ5Hi4ZyFz1hGq0m8YdBltiSLX0GhHssOeGUyXcJBFidYueeU9IU/D+O/GrBjAA06uDrATeBkP0jdDRTeyhVw5AuARNiLGYk6RrogPpNvmZiJkZ3i/KORVOm5xJAAAGVzBgmxHT3WC1xOkCJI5TNtd1ZYykTMRhrB0kkyNBI0z2Shw0G/sfJWa1IEgxOhi4kwJulqmGtJ6R+M5GyIy2Qa+EsY0SlKneD5LoK+EmYgEW70UvF0NddPL7q/FkcXZTlx9kAf0XlOgSf4R6FLivHXy/hUaWHjuVqJ2jLaoYwYgAR/aY4PVLtaisq2gf2mEZir3H2hL1ffu0phzL9+3e6yaR76SO9UwosKfL+pvb8IVZwA/lN1GRy77upOPxGfomCLUWqhQCUohOUWysA3RtjbJmk0IdFibbTtZI2OjWSIHb2XrDI5r34U2S2FIXfSk2npy6r74DREiSTkM72A6JhlKDF+Q1O33WmBpEPAJdJvYAjS1z+FCxsSHh7CXTHCRIkB0Em5OkkxC27/jtIZ0hfQZjQgwZ5pnAsY5zoFiJLYy2mPXyVP8A655N8pJ3BnNRnJlk0/JymM/4wx0/CJBEw0iQTmBM22lIYPF1qH/hc0gTIBE2JFpBgiTuu9NnEGATBJHntYdOSR8RwtN8FwBAPFNgYF+qFWIsnp7OZw2H+HVHwyHNkkEEgNgS5rtrGyt4eoxpdBDWkcUCJjaZvfMndQvGqJZxVKZALfldlcXiWwQSQ6xnQr7A4wuYC03gEA5S11y0gG4sboeBmuwj/wAk8TLyIgMiwGQnO+qv/wDE/CgKIdB4nwSdhmADlkfUqDiMK6riR8p4RBJdkTN52BknzXeeHtApsH+Q0y2mNoyQQZvrGgbqRnKfQffRDqgN1MnleMj1gFPcBDpgBswYje4Xgok55h3UxtPTVOitNeyeGtgy2RyyymZ1MoD6Ic75SbA3vbkd1R/65AO14yItqJWf+sS2IhwieufoiXJomObAA01y01nI2UrF0Z9Jymf1srrqdgRYC8HKeSVq0QQRJmDEX2kGM0yYzOdw7/hu3BiTpyMctVZZSAz9/wA/ndJ4jBWsNh6ZgjRfYGuY4HZjLmNuo+4Whx8n6sz+Rj/ZDLnz3Hd1hpg99j8LRHfedvUc18Gd+X3t9ui7TjGWM77y6aLbmwJtCzhW207C9xFUAX9765eiKFYhjqwFp9e/Vcz4hiZdA/ae8Wxt4b3+x+1Op0dTmUfoNFWkn8PTkBLUKc3TjWnT0WCzeWyjTp2RKUkxohUXFPUzbJIx0qMU6MFM8EAbr0C2y84zn90gTETnmZXohsm5Iy4jlnFtbwtcOWZgnLnnf0RGYeXggHhJz2ttrdREb0FDiREEbmxk+SXr1KzWw2m2pfM1C133EXHNPucRpImAba5C3Mr5tQEQWkHXL2m6hxt/Rz+I8XdTP/laWC/ywXRfUj3SlfxtlQ/Vxgg24C2HTnPuF1hpcTYNwZhp6wJnRSfEvCKfFPww3XUO020TKQtx+CA1/GHg3Dx82Uhuhj19VO8G8SOFqlpvDjmMwYDom4NgRCr4uKZAe75f/WOYaOEw/ICdNVzOOrcby45kzawtkBvsodMFZ2mAZxAAuB4jLrOFuISDqNB0Cv8AB8u/CQIAjpw7r8xwXiz2kfMRBnr1X6BgvGHVWA8Yb8touZyddBNUVZYNOx1wFxEADRp0gyh1zld2YvGVibxmmePii4IHUGQN5vmFolpEZ+eXKNChaK0DoczAGkXk39SgV6YGYNzcfaIn7on/AG/njgIAyJI87c15UYXHiPvNrWjyRUrHVpiVcQZuNZjluM0lFpy4iJuBI9jdUX1HCZ20Nht6bKViK2+p5aRMcvso3RfFNgK7YOkeoOUXU7EMIgzllyNoP3hUmsmRN5mBMRyn/HJAr4eJJ12GsSrcchZwM0aoeAeVxsde/PdMtHZ/XqpNKqKb5P0k33GxjcKy2LEXkWOkaeWa1sc+yMnLj6Mw58X1709FM8T8QgHvv+AmsdiQB/PqucqP+I6dAr0VUDZTLjxO1WnhH4UJwTIhcp0bckagtSvqIF46Lz7N+I9hwE/RCl0KkKrSqSAq2FoYFKVl1Exrb8ojcrZLUkzyEnyQIgRYRwiSAT5gxcd7r3DUJJmd8yPIxeCiNYQOIRMxB1j2KIxpOgIj5oj0/wBlBZN0empLiSAYM6wNgd4XzMzIjiMyIX1KkZhoJNy4mIO3RDxeGt/qdwOYGaBztKwvFGYJE5EieZQvEHEtE/LrwkTY3HzTnkV6MAWhzSJFjvB87gWQMRhBUe27g28SPlnnF9E30JSs57x1rXEiZAv9JE/LI4djuuHrmCR31Xd+K06jGuBES6A4D/b6QG69RnN4XIYzCzZoMgXB0LZBHshJHZiWhKnVXUf8b8Sg8JNvbmFxVRxYYIVrwbE/MCLx+roUF1JUfpOFxIAiXbnM21v5BVzStaDec4vpnnbr5Lk/DseXgAAy2AYMyBeAM5zVvCX4iQ7hGWvMuJPMiyhySiMY5gDhFnDWJM9YutOETOfW418kOpUYSB/m28yQd8j3dIeM4n4bAWzBvMWIj75BF6Cl2pGPF/FRSm5Lj9IiMrGNLbqXhKD6nESdbzEAaAHdSGYetiKvEYuB0DQZDRMyMr63XZYDAFrACREWgW7t90tWzq1jjXsUdgzE2LdRa35CUew6CSY84v8Axcaq3UpWnh1AINrZydDdI4ihLSRNtDI+yvSor7HN46juOE6DMcgCbr7w3GQCxxyu3p/kMswb9CVTxNBp+o57SYz7jkoVakbXu21t10YsnRlGXH3VAvEMQXu4R5rLaMBe4Rmd765eXkt1HLVi72jNkq0CcLJd6O9etoynEOi4UtxcO1zdN1cuaVfC86z0EA2FbeVYwwUqgPT8Kph/Y/lIx2PMdoi1KcnnlayDSEHv1RQJ26aqCeNntQkACD/O3NafZoLTE24SNcvdD4vlIPzGQYv0K1RaQ7gEQc8rakKAa0HoNMXmW62HW23JKvxOQGZNw426DmsVcRUL+H5oG8CY2t3CBVxUG7WgTym/P7+SH2L/ABNvZU+OTJ4jOVoNhupeK8R4B9QgkRawy9ElicZoCZm52gRI6qTjXGA35iZubRuEJP4CsHye+M+LEyJyy5QQct51XPtdeTvrfPOeSquoAsk5zpc+Y0UyoA11uo88kNnRBRjpCmNwwdJz+/3Uqm803ctQq2Irhov2Vz2NxoJtdWQiUcicVv2dn4R4qW1Gua6AdR6QRqF2fg3iYe8stkbAx/8AXUE5DZfj/hXiHCYOXsV1fh+NdTdLdCCZJB5idtUWqZTrIrR+ghohwta4kcQMTF/O/VI42mKsCYHCCdt4HUo2F8TBaDxNDm2JlrXWmzhqbxbNCrVHD5rCb8jxAcslXJEg2OUvDWWHEN9tPmzz2hM4dstExOQGeUgX2QKFUcXDJIiMpkCLes3TDG7ZecAjkrIpJBd+zQAnOdztf25JTHOAaQJM765/aF7X+s8UniEC2o23Q+GRc8hnlewMWkjIJher8krEDjnQM6B25H9qbi8IAZI66D18xkrOKFuFgsNgIBzzz3UytUlvS5O4kGI3UTLUnRAxDS10tOWoy9FumOJeY1oJsI/teYat8Nw4vpOfLYzoQu3j5erp+Dk5GK1aGqWEOqOKMJtwgQlnFaZmhMXXIjmvsIJgkfq26Hj2kprDfTA7ledPRrwNU6Vh9/f8qjSqDvkg0aQIR6dIjrmEAN2OQvWvgkg3iP6WWugc87rdS/f2QFR4wTfTLaSdlpmGJ+mJB/Ns0OJtIm8T6rVJs5GJGYvfX0UGejOJJI4YkiTxbCdQNUlXsOZAkReOqcbVDWnMk2GcHdI4lxh0652uOhQHgibi3QRbXMcttFHxXiN9SQIE/pUqlNrpa9zmtvwnPhPMALnvEKJYTJ4hvukey1/Zo4kgyCAduaRxWLuSYEJSv4m0Zfsqe8Gq4Tlor8eJs4cudR8APEcX8R1p4dB+YSZpFdDQ8KshVsByXb/C0jPc3J2yRTCveG48kXNxqpdXDQvKLyHAhUyh6Hxz6uzvPCMYziDSDDnCSTNsjbS8a6LtH1afA76QA2DBgAusHDy/K/LMPUldN4N4vxANeCTEWE/SCfXVc7tPZ2SV1JM6fDYoENvntHSd/qTtFhD5J4Y0/wBtATdTvC6FxDxJ0GpbexjROYdpdDS45kQbWuSDv0GymySfwHeSSS6OHMRvEZk/bmlnCRMco3OkaQvajy0hvUQTe0R5fpBfW+HYm5uM42tpnuiNFC9WnDLHLPvX0UjFkmRe4mL7TkeSeEgiCSeZt159V5XoB3E97uN15jITaBPLVQd6OfqOAvmfQfyptd4vrOisVKJk/LHCJPQ6mfJS8WyB37q2JVPZTwFWaTbzaD1Flpzkh4PiPlLdjI6Hv7pqo6VsYpdopmRkj1k0OPdxZZotAx5JajUhbaQfJYTN5FzBuiQc8wnGQZjeyl4N5ItePZPU6sGdCgKxllUXDu5WmPj2CA4TdHp18wRfSPulYLo9A4s++i9OF6hfUn6ovxY6oUPb9C9Sm4Dl1/CRxUtBJ4vZO1XXOX590j4gTUNxpboDpfMzklboti3ZNxbpExZQcey9su9Fcxc7RodfQBS8YG8J3Gex6IeS1tUchjMD/wCS2Rv05Kl4dgeXf6RX0eJyreH0BaY/rPvlylbHFj/TsYXIXWbR5UwfCIjPLLL9/tKYjD98lcqAHv2N+X22lKVKEnrtbvT7c12HNZz+KwNlGdRgrusXhPlJ3/W5ue9ly2NoQVTPHe0N2PqLvlTuGrkZEgzYgwRHMZKYwwj0ahC5c+K12Xk6uPmp9X4Oy8D8QNgY4m/S6wtYgEroMJ4mx7m/KGuvcGRJvI5Qvz3CYsgrosPjiGMLIkCIMEZk+S4jueNPaOgqGRmOLizbIvmPsh4il9RkyM5yk7Hb+Etgse1xh0AmIs4wQ2IHNMGuHkjMxYSAD5bR5qA2mZbkdGncXEZXP4SFZ/6lPHDklpBhwkOY64bkLRvnKn+Ign5TcnQaDWIvsVAppsn43EE3vJzkmDEaKZiKBIDrfMbQNuas18NIDSZjMxrbMkWGSQxdLS9tOIwNMsvNMhXH4J+G+WoAbTZPuPd0hiaNpm8/f9JmhV4mzqtPiz/UzeTjadjNGsCPtGvVMYerFj2LKRgng6pw+yy2aiLOHrcJ7019FRDhm3LPyXNtry3UXjPMRqd1Tw1e0X80oxXFYrLKjgbzEnLnzQKVWOk3t6I1V5JvrdBkSG6N9EXjAm97c0rTLhAORyRQbHT8hBhM1i4iItzASOIw8622ymE+ATbTPv8ASFWp3zHSwskodOiB4heI08o0UvFOsASYV3Gt2GRgqdiGNIMjTfX8JEiy/wCpJwwBqEDKLeqqU2xpM+4tHt/Kk4d3C/yVincd5jvuVucX8aMTlfkZoZ+X9+sZe8ojRMaaWv8Acde5leUjfrb7Qe+fQI/CRuROvUW73vAgLpOU1jKMt8vOI5W76zyviVC5XY1fp9oM9n981zviVHPvmiBM5stuigLdWndFoUUiQyMtBaqvh9ebeesmNEq8CIKWp1Cxyz+Th6vsvBpcfNa6s6zDVoIc3MeoPVHp0yDxNzyO5GolQsJ4lIAiDN+dlZwlebTpvGi5ls7/AEPPLpPC4znG7dYCXrv4nA8OQ5jMaI1No1k+/qjPzna3e/8ACKRXSROq0pEk36W9P4U3FGDfPuxCrYyoGzHzC4nL6haOWamY2iTDjImcxEAZROf9JgORNxTZBP8AaTwjy2oNjb1yKoYjDOIaLgAfmf0p2Lw5bBB8um6eFxkmcuZdlQPC1oKqNqjS+yiVCW5p7DVOKNbdFW0GEvkqMd08+809Qyz/ALUlj0/hqkg8x3dKdFltjbbLYbGSBRqHXZFa48wNUrCmwwrSYJTDM80mx45zsNV8x0xvqlHsqh0c0DFX1j+MplEou81qqLI0KnTIfiJJdER9yTueqlYu3NW8VSdJ0B5yYUvG4aBCSi1PVHOYh0XRsF4jC18EGp82RsOuixiPDouFrcTUDI5f+yrRxAJBGnendlUp1Ld/13qSuQpV3NKsYTxIff36dwuw4mXw0cMevevfNTcZhpHl7d9zZzDYgOb+ex36ozmw338uz6zqiL4OVreH3QqlPhV3EMUjGsRSHsRqPS9UyiPQiEskmqYybTtBMNWvdWcJjFAc3ZGw+JWRlxvHL6Nfj5u62dhRxMhb/wCzcTLm5wCouExqfbWCRHQ0HbimBwIBBMkFxsOHkPP7IFFnEeJ0ug2nRfVGf5DPfvRN4GCSMrzHVPFbKJRrZPxjzoIUmvSJzXY4rw+2Si4rCQrWKmjl8UxxyiMp/ey+wtaBBznomsWwA+alnMnuxhUeDn+ywypKp4BxMSoVFyr4LTr+FC+LOhY4QAiuqAJSkbLFd1z0S0Ohl98l41+pN0m2qV82sUKHssUsTGaMcTaRdRmvML44hwAg539EGBlRr5v+1Pxuq3SfYc5SlSoST1UoKeyPjmajMJhzg4A7iUPGJfDOsBpf3Xdw3to4+YtJjFbCyOSU+BBtKoB349glHPWgZxR8HrwSNM7xaFRqVdo70tlH9SpWAblzVB2SIj8majb96dO9tUhi6f8AHffoqBGfKR6EJbFNv3oSEUAg4mml4VHFMSLgo0OmYhCrU9RmmIXjlXOCmqY8ZOLtGMPiVTo41Q8QOF1tQjUKhWPOLxyo2cOXurOjo4g6ItKsWuDhkR7Z+6iU6p7805QqnLSf4/KiZbL5O08OxIqNU/xOjBKj+GYxzagANib+U362XW4tgdSLiASumLtHDJ9JH//Z"/>
          <p:cNvSpPr>
            <a:spLocks noChangeAspect="1" noChangeArrowheads="1"/>
          </p:cNvSpPr>
          <p:nvPr/>
        </p:nvSpPr>
        <p:spPr bwMode="auto">
          <a:xfrm>
            <a:off x="4852988" y="1825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ru-RU"/>
          </a:p>
        </p:txBody>
      </p:sp>
      <p:grpSp>
        <p:nvGrpSpPr>
          <p:cNvPr id="31754" name="Группа 4"/>
          <p:cNvGrpSpPr>
            <a:grpSpLocks/>
          </p:cNvGrpSpPr>
          <p:nvPr/>
        </p:nvGrpSpPr>
        <p:grpSpPr bwMode="auto">
          <a:xfrm>
            <a:off x="5291138" y="687388"/>
            <a:ext cx="3876675" cy="5700712"/>
            <a:chOff x="5286772" y="0"/>
            <a:chExt cx="3876675" cy="5699919"/>
          </a:xfrm>
        </p:grpSpPr>
        <p:pic>
          <p:nvPicPr>
            <p:cNvPr id="14848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86772" y="3004344"/>
              <a:ext cx="3876675" cy="26955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31757" name="Picture 11" descr="http://4.bp.blogspot.com/-4YxtUnFpzKg/Tewm64HO5MI/AAAAAAAAAG8/gPyJ8nSs3Ww/s1600/escabiose.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97039" y="0"/>
              <a:ext cx="3846959" cy="3013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2"/>
          <p:cNvSpPr txBox="1">
            <a:spLocks noChangeArrowheads="1"/>
          </p:cNvSpPr>
          <p:nvPr/>
        </p:nvSpPr>
        <p:spPr>
          <a:xfrm>
            <a:off x="2980120" y="-2381"/>
            <a:ext cx="3136136" cy="674688"/>
          </a:xfrm>
          <a:prstGeom prst="rect">
            <a:avLst/>
          </a:prstGeom>
          <a:solidFill>
            <a:schemeClr val="bg1">
              <a:alpha val="58000"/>
            </a:schemeClr>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Times New Roman" charset="0"/>
              </a:rPr>
              <a:t>Parasitic mites</a:t>
            </a:r>
            <a:endParaRPr lang="en-US" sz="3200" dirty="0">
              <a:latin typeface="Book Antiqua" charset="0"/>
            </a:endParaRPr>
          </a:p>
        </p:txBody>
      </p:sp>
      <p:sp>
        <p:nvSpPr>
          <p:cNvPr id="16" name="Rectangle 5"/>
          <p:cNvSpPr>
            <a:spLocks noChangeArrowheads="1"/>
          </p:cNvSpPr>
          <p:nvPr/>
        </p:nvSpPr>
        <p:spPr bwMode="auto">
          <a:xfrm>
            <a:off x="9167813" y="1625600"/>
            <a:ext cx="4419600" cy="138499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pPr>
            <a:endParaRPr lang="en-US" sz="1400" b="0" baseline="0" dirty="0">
              <a:solidFill>
                <a:schemeClr val="folHlink"/>
              </a:solidFill>
              <a:latin typeface="Times" charset="0"/>
            </a:endParaRPr>
          </a:p>
          <a:p>
            <a:r>
              <a:rPr lang="en-US" sz="1400" dirty="0" smtClean="0"/>
              <a:t>The </a:t>
            </a:r>
            <a:r>
              <a:rPr lang="ro-RO" sz="1400" dirty="0" smtClean="0"/>
              <a:t>human </a:t>
            </a:r>
            <a:r>
              <a:rPr lang="ro-RO" sz="1400" dirty="0"/>
              <a:t>scbies </a:t>
            </a:r>
            <a:r>
              <a:rPr lang="ro-RO" sz="1400" dirty="0" smtClean="0"/>
              <a:t>mites </a:t>
            </a:r>
            <a:r>
              <a:rPr lang="en-US" sz="1400" dirty="0" smtClean="0"/>
              <a:t>burrow </a:t>
            </a:r>
            <a:r>
              <a:rPr lang="en-US" sz="1400" dirty="0"/>
              <a:t>beneath the skin of their hosts and </a:t>
            </a:r>
            <a:r>
              <a:rPr lang="en-US" sz="1400" dirty="0" smtClean="0"/>
              <a:t>feed on </a:t>
            </a:r>
            <a:r>
              <a:rPr lang="en-US" sz="1400" dirty="0" err="1"/>
              <a:t>subepidermal</a:t>
            </a:r>
            <a:r>
              <a:rPr lang="en-US" sz="1400" dirty="0"/>
              <a:t> </a:t>
            </a:r>
            <a:r>
              <a:rPr lang="en-US" sz="1400" dirty="0" smtClean="0"/>
              <a:t>exudates. In humans this mite is relatively benign,  but when it  secondarily infects domesticated or wild animals it  may disable </a:t>
            </a:r>
            <a:r>
              <a:rPr lang="en-US" sz="1400" dirty="0"/>
              <a:t>or kill the </a:t>
            </a:r>
            <a:r>
              <a:rPr lang="en-US" sz="1400" dirty="0" smtClean="0"/>
              <a:t>host.</a:t>
            </a:r>
          </a:p>
        </p:txBody>
      </p:sp>
    </p:spTree>
    <p:extLst>
      <p:ext uri="{BB962C8B-B14F-4D97-AF65-F5344CB8AC3E}">
        <p14:creationId xmlns:p14="http://schemas.microsoft.com/office/powerpoint/2010/main" val="238806928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10170</TotalTime>
  <Words>2072</Words>
  <Application>Microsoft Macintosh PowerPoint</Application>
  <PresentationFormat>On-screen Show (4:3)</PresentationFormat>
  <Paragraphs>307</Paragraphs>
  <Slides>37</Slides>
  <Notes>6</Notes>
  <HiddenSlides>0</HiddenSlides>
  <MMClips>1</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Slide imaging at University of Michigan  Museum of Zoology</vt:lpstr>
      <vt:lpstr>Museums and  biodiversity</vt:lpstr>
      <vt:lpstr>Mites: relative sizes</vt:lpstr>
      <vt:lpstr>Mites</vt:lpstr>
      <vt:lpstr>Diversity of Mites</vt:lpstr>
      <vt:lpstr>Soil mites</vt:lpstr>
      <vt:lpstr>Demodex folliculotum (eyelash mite)</vt:lpstr>
      <vt:lpstr>PowerPoint Presentation</vt:lpstr>
      <vt:lpstr>PowerPoint Presentation</vt:lpstr>
      <vt:lpstr>PowerPoint Presentation</vt:lpstr>
      <vt:lpstr>PowerPoint Presentation</vt:lpstr>
      <vt:lpstr>PowerPoint Presentation</vt:lpstr>
      <vt:lpstr>Island Biogeography: Predictions</vt:lpstr>
      <vt:lpstr>PowerPoint Presentation</vt:lpstr>
      <vt:lpstr>Slide Collection at UMMZ</vt:lpstr>
      <vt:lpstr>Workflow chart for microscopic specimen imaging</vt:lpstr>
      <vt:lpstr>Specimen preparation</vt:lpstr>
      <vt:lpstr>Specimen preparation: Microscopic slide</vt:lpstr>
      <vt:lpstr>PowerPoint Presentation</vt:lpstr>
      <vt:lpstr>Light Microscopy Set Up</vt:lpstr>
      <vt:lpstr>Phase Contrast Microscopy </vt:lpstr>
      <vt:lpstr>Phase Contrast Microscopy </vt:lpstr>
      <vt:lpstr>Phase Contrast Microscopy </vt:lpstr>
      <vt:lpstr>Differential Interference Contrast Microscopy (DIC)</vt:lpstr>
      <vt:lpstr>Phase Contrast vs DIC </vt:lpstr>
      <vt:lpstr>Phase Contrast vs DIC </vt:lpstr>
      <vt:lpstr>Phase Contrast vs DIC </vt:lpstr>
      <vt:lpstr>Phase Contrast vs DIC </vt:lpstr>
      <vt:lpstr>Processing images in Photoshop</vt:lpstr>
      <vt:lpstr>Databasing</vt:lpstr>
      <vt:lpstr>Bee-Associated Mite Web Site: species pages</vt:lpstr>
      <vt:lpstr>PowerPoint Presentation</vt:lpstr>
      <vt:lpstr>PowerPoint Presentation</vt:lpstr>
      <vt:lpstr>Bee-Associated Mite Web: integration with database</vt:lpstr>
      <vt:lpstr>PowerPoint Presentation</vt:lpstr>
      <vt:lpstr>UMMZ slide collection</vt:lpstr>
      <vt:lpstr>Holotypes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Colonization history and speciation dynamics: understanding species diversity patterns in the hyperdiverse Pheidole ants from the South Pacific</dc:title>
  <dc:creator>LSA User</dc:creator>
  <cp:lastModifiedBy>LSA User</cp:lastModifiedBy>
  <cp:revision>495</cp:revision>
  <cp:lastPrinted>2013-09-17T04:17:28Z</cp:lastPrinted>
  <dcterms:created xsi:type="dcterms:W3CDTF">2013-06-19T18:02:49Z</dcterms:created>
  <dcterms:modified xsi:type="dcterms:W3CDTF">2013-09-24T03:54:43Z</dcterms:modified>
</cp:coreProperties>
</file>