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7" r:id="rId9"/>
    <p:sldId id="266" r:id="rId10"/>
    <p:sldId id="268" r:id="rId11"/>
    <p:sldId id="264" r:id="rId12"/>
    <p:sldId id="265" r:id="rId13"/>
    <p:sldId id="271" r:id="rId14"/>
    <p:sldId id="273" r:id="rId15"/>
    <p:sldId id="272" r:id="rId16"/>
    <p:sldId id="270" r:id="rId17"/>
    <p:sldId id="275" r:id="rId18"/>
    <p:sldId id="26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DF"/>
    <a:srgbClr val="FF430D"/>
    <a:srgbClr val="83E187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24" autoAdjust="0"/>
  </p:normalViewPr>
  <p:slideViewPr>
    <p:cSldViewPr snapToGrid="0" snapToObjects="1">
      <p:cViewPr>
        <p:scale>
          <a:sx n="135" d="100"/>
          <a:sy n="135" d="100"/>
        </p:scale>
        <p:origin x="316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elete val="1"/>
          </c:dLbls>
          <c:cat>
            <c:strRef>
              <c:f>Sheet1!$A$2:$A$4</c:f>
              <c:strCache>
                <c:ptCount val="3"/>
                <c:pt idx="0">
                  <c:v>Immigration</c:v>
                </c:pt>
                <c:pt idx="1">
                  <c:v>Speciation</c:v>
                </c:pt>
                <c:pt idx="2">
                  <c:v>Extinction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elete val="1"/>
          </c:dLbls>
          <c:cat>
            <c:strRef>
              <c:f>Sheet1!$A$2:$A$4</c:f>
              <c:strCache>
                <c:ptCount val="3"/>
                <c:pt idx="0">
                  <c:v>Immigration</c:v>
                </c:pt>
                <c:pt idx="1">
                  <c:v>Speciation</c:v>
                </c:pt>
                <c:pt idx="2">
                  <c:v>Extinction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0.24028</cdr:x>
      <cdr:y>0.36109</cdr:y>
    </cdr:from>
    <cdr:to>
      <cdr:x>0.41728</cdr:x>
      <cdr:y>0.48561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1133" y="1191564"/>
          <a:ext cx="906923" cy="410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Immigration </a:t>
          </a:r>
        </a:p>
      </cdr:txBody>
    </cdr:sp>
  </cdr:relSizeAnchor>
  <cdr:relSizeAnchor xmlns:cdr="http://schemas.openxmlformats.org/drawingml/2006/chartDrawing">
    <cdr:from>
      <cdr:x>0.58123</cdr:x>
      <cdr:y>0.35659</cdr:y>
    </cdr:from>
    <cdr:to>
      <cdr:x>0.75824</cdr:x>
      <cdr:y>0.48111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43206" y="1449188"/>
          <a:ext cx="1078995" cy="506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Speciation </a:t>
          </a:r>
        </a:p>
        <a:p xmlns:a="http://schemas.openxmlformats.org/drawingml/2006/main">
          <a:r>
            <a:rPr lang="en-US" sz="1400" dirty="0" smtClean="0"/>
            <a:t>(</a:t>
          </a:r>
          <a:r>
            <a:rPr lang="el-GR" sz="1400" dirty="0" smtClean="0"/>
            <a:t>λ</a:t>
          </a:r>
          <a:r>
            <a:rPr lang="en-US" sz="1400" dirty="0" smtClean="0"/>
            <a:t>)</a:t>
          </a:r>
          <a:endParaRPr lang="en-US" sz="1400" dirty="0"/>
        </a:p>
        <a:p xmlns:a="http://schemas.openxmlformats.org/drawingml/2006/main">
          <a:endParaRPr lang="en-US" sz="1400" dirty="0" smtClean="0"/>
        </a:p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0.425</cdr:x>
      <cdr:y>0.6987</cdr:y>
    </cdr:from>
    <cdr:to>
      <cdr:x>0.602</cdr:x>
      <cdr:y>0.84817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3242" y="2436372"/>
          <a:ext cx="950905" cy="521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Extinction </a:t>
          </a:r>
        </a:p>
        <a:p xmlns:a="http://schemas.openxmlformats.org/drawingml/2006/main">
          <a:pPr algn="ctr"/>
          <a:r>
            <a:rPr lang="en-US" sz="1400" dirty="0" smtClean="0"/>
            <a:t>(</a:t>
          </a:r>
          <a:r>
            <a:rPr lang="el-GR" sz="1400" dirty="0" smtClean="0"/>
            <a:t>μ</a:t>
          </a:r>
          <a:r>
            <a:rPr lang="en-US" sz="1400" dirty="0" smtClean="0"/>
            <a:t>)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0.24028</cdr:x>
      <cdr:y>0.36109</cdr:y>
    </cdr:from>
    <cdr:to>
      <cdr:x>0.41728</cdr:x>
      <cdr:y>0.48561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1133" y="1191564"/>
          <a:ext cx="906923" cy="410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Immigration </a:t>
          </a:r>
        </a:p>
      </cdr:txBody>
    </cdr:sp>
  </cdr:relSizeAnchor>
  <cdr:relSizeAnchor xmlns:cdr="http://schemas.openxmlformats.org/drawingml/2006/chartDrawing">
    <cdr:from>
      <cdr:x>0.58123</cdr:x>
      <cdr:y>0.35659</cdr:y>
    </cdr:from>
    <cdr:to>
      <cdr:x>0.75824</cdr:x>
      <cdr:y>0.48111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43206" y="1449188"/>
          <a:ext cx="1078995" cy="506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Speciation </a:t>
          </a:r>
        </a:p>
        <a:p xmlns:a="http://schemas.openxmlformats.org/drawingml/2006/main">
          <a:r>
            <a:rPr lang="en-US" sz="1400" dirty="0" smtClean="0"/>
            <a:t>(</a:t>
          </a:r>
          <a:r>
            <a:rPr lang="el-GR" sz="1400" dirty="0" smtClean="0"/>
            <a:t>λ</a:t>
          </a:r>
          <a:r>
            <a:rPr lang="en-US" sz="1400" dirty="0" smtClean="0"/>
            <a:t>)</a:t>
          </a:r>
          <a:endParaRPr lang="en-US" sz="1400" dirty="0"/>
        </a:p>
        <a:p xmlns:a="http://schemas.openxmlformats.org/drawingml/2006/main">
          <a:endParaRPr lang="en-US" sz="1400" dirty="0" smtClean="0"/>
        </a:p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0.425</cdr:x>
      <cdr:y>0.6987</cdr:y>
    </cdr:from>
    <cdr:to>
      <cdr:x>0.602</cdr:x>
      <cdr:y>0.84817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3242" y="2436372"/>
          <a:ext cx="950905" cy="521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Extinction </a:t>
          </a:r>
        </a:p>
        <a:p xmlns:a="http://schemas.openxmlformats.org/drawingml/2006/main">
          <a:pPr algn="ctr"/>
          <a:r>
            <a:rPr lang="en-US" sz="1400" dirty="0" smtClean="0"/>
            <a:t>(</a:t>
          </a:r>
          <a:r>
            <a:rPr lang="el-GR" sz="1400" dirty="0" smtClean="0"/>
            <a:t>μ</a:t>
          </a:r>
          <a:r>
            <a:rPr lang="en-US" sz="1400" dirty="0" smtClean="0"/>
            <a:t>)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1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4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7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9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4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0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5B45-7AD4-BB4F-8251-2A86F550C1D2}" type="datetimeFigureOut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C9FF-5DAE-2344-82BE-702BEFC5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8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gacephala1-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-4983"/>
          <a:stretch/>
        </p:blipFill>
        <p:spPr>
          <a:xfrm>
            <a:off x="-82296" y="3374136"/>
            <a:ext cx="5129784" cy="3483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238705"/>
            <a:ext cx="9834880" cy="2209746"/>
          </a:xfrm>
        </p:spPr>
        <p:txBody>
          <a:bodyPr>
            <a:normAutofit/>
          </a:bodyPr>
          <a:lstStyle/>
          <a:p>
            <a:r>
              <a:rPr lang="en-US" sz="3600" b="1" dirty="0"/>
              <a:t>Colonization history and speciation </a:t>
            </a:r>
            <a:r>
              <a:rPr lang="en-US" sz="3600" b="1" dirty="0" smtClean="0"/>
              <a:t>dynamics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2800" dirty="0" smtClean="0"/>
              <a:t>understanding </a:t>
            </a:r>
            <a:r>
              <a:rPr lang="en-US" sz="2800" dirty="0"/>
              <a:t>species </a:t>
            </a:r>
            <a:r>
              <a:rPr lang="en-US" sz="2800" dirty="0" smtClean="0"/>
              <a:t>diversity patterns 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dirty="0" err="1"/>
              <a:t>hyperdiverse</a:t>
            </a:r>
            <a:r>
              <a:rPr lang="en-US" sz="2800" dirty="0"/>
              <a:t> </a:t>
            </a:r>
            <a:r>
              <a:rPr lang="en-US" sz="2800" i="1" dirty="0" err="1"/>
              <a:t>Pheidole</a:t>
            </a:r>
            <a:r>
              <a:rPr lang="en-US" sz="2800" dirty="0"/>
              <a:t> ants from the South Pacific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6640" y="1838960"/>
            <a:ext cx="6400800" cy="191008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Pavel</a:t>
            </a:r>
            <a:r>
              <a:rPr lang="en-US" dirty="0" smtClean="0"/>
              <a:t> B Klimov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nl-NL" dirty="0" smtClean="0"/>
              <a:t>Evan Economo</a:t>
            </a:r>
            <a:r>
              <a:rPr lang="nl-NL" baseline="30000" dirty="0" smtClean="0"/>
              <a:t>2</a:t>
            </a:r>
            <a:r>
              <a:rPr lang="nl-NL" dirty="0" smtClean="0"/>
              <a:t>, L. </a:t>
            </a:r>
            <a:r>
              <a:rPr lang="nl-NL" dirty="0" err="1" smtClean="0"/>
              <a:t>Lacey</a:t>
            </a:r>
            <a:r>
              <a:rPr lang="nl-NL" dirty="0" smtClean="0"/>
              <a:t> Knowles</a:t>
            </a:r>
            <a:r>
              <a:rPr lang="nl-NL" baseline="30000" dirty="0" smtClean="0"/>
              <a:t>1</a:t>
            </a:r>
            <a:r>
              <a:rPr lang="nl-NL" dirty="0" smtClean="0"/>
              <a:t>.</a:t>
            </a:r>
            <a:endParaRPr lang="en-US" dirty="0" smtClean="0"/>
          </a:p>
          <a:p>
            <a:endParaRPr lang="en-US" baseline="30000" dirty="0" smtClean="0"/>
          </a:p>
          <a:p>
            <a:r>
              <a:rPr lang="en-US" sz="2300" baseline="30000" dirty="0" smtClean="0"/>
              <a:t>1</a:t>
            </a:r>
            <a:r>
              <a:rPr lang="en-US" sz="2300" dirty="0" smtClean="0"/>
              <a:t>University of Michigan; </a:t>
            </a:r>
            <a:r>
              <a:rPr lang="nl-NL" sz="2300" baseline="30000" dirty="0" smtClean="0"/>
              <a:t>2</a:t>
            </a:r>
            <a:r>
              <a:rPr lang="en-US" sz="2300" dirty="0" smtClean="0"/>
              <a:t>Okinawa Institute of Science and Technology</a:t>
            </a:r>
          </a:p>
          <a:p>
            <a:endParaRPr lang="fr-FR" dirty="0" smtClean="0"/>
          </a:p>
          <a:p>
            <a:r>
              <a:rPr lang="fr-FR" sz="2600" dirty="0" err="1" smtClean="0">
                <a:solidFill>
                  <a:schemeClr val="tx1"/>
                </a:solidFill>
              </a:rPr>
              <a:t>June</a:t>
            </a:r>
            <a:r>
              <a:rPr lang="fr-FR" sz="2600" dirty="0" smtClean="0">
                <a:solidFill>
                  <a:schemeClr val="tx1"/>
                </a:solidFill>
              </a:rPr>
              <a:t> 22, </a:t>
            </a:r>
            <a:r>
              <a:rPr lang="fr-FR" sz="2600" dirty="0">
                <a:solidFill>
                  <a:schemeClr val="tx1"/>
                </a:solidFill>
              </a:rPr>
              <a:t>2013</a:t>
            </a:r>
            <a:r>
              <a:rPr lang="en-US" sz="2600" dirty="0" smtClean="0">
                <a:solidFill>
                  <a:schemeClr val="tx1"/>
                </a:solidFill>
              </a:rPr>
              <a:t>, Evolution 2013, Snow Bird, Utah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6" name="Picture 5" descr="Rplot_areas_color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1" t="8874" r="-9306" b="23195"/>
          <a:stretch/>
        </p:blipFill>
        <p:spPr>
          <a:xfrm>
            <a:off x="4389120" y="3374136"/>
            <a:ext cx="5376672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0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xML_311taxon_25partitions_short_root.color_cod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197"/>
            <a:ext cx="9144000" cy="4517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18274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Global diversification of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Pheidole</a:t>
            </a:r>
            <a:r>
              <a:rPr lang="en-US" sz="3600" b="1" dirty="0" smtClean="0"/>
              <a:t> </a:t>
            </a:r>
            <a:endParaRPr lang="en-US" sz="36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0" y="2192455"/>
            <a:ext cx="9524030" cy="4086107"/>
          </a:xfrm>
        </p:spPr>
        <p:txBody>
          <a:bodyPr>
            <a:noAutofit/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207" y="5856864"/>
            <a:ext cx="5333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Single colonization of  the Old World  from the New World. ~ 20.7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Mya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889" y="6266856"/>
            <a:ext cx="326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Divergence time estimation: BEAST v1.7.5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Insect molecular clock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0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xML_311taxon_25partitions_short_root.color_cod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197"/>
            <a:ext cx="9144000" cy="4517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18274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Global diversification of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Pheidole</a:t>
            </a:r>
            <a:r>
              <a:rPr lang="en-US" sz="3600" b="1" dirty="0" smtClean="0"/>
              <a:t> </a:t>
            </a:r>
            <a:endParaRPr lang="en-US" sz="36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64532" y="3932890"/>
            <a:ext cx="1393032" cy="487246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rgbClr val="008000"/>
                </a:solidFill>
              </a:rPr>
              <a:t>~ 20 </a:t>
            </a:r>
            <a:r>
              <a:rPr lang="en-US" sz="1800" b="1" dirty="0" err="1" smtClean="0">
                <a:solidFill>
                  <a:srgbClr val="008000"/>
                </a:solidFill>
              </a:rPr>
              <a:t>Mya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4751" y="5620525"/>
            <a:ext cx="57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Two major invasions into Australia/Pacific ~20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Mya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Melanesian archipelagoes already existed by this time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61048" y="3346335"/>
            <a:ext cx="823515" cy="5886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H="1" flipV="1">
            <a:off x="2164083" y="3344280"/>
            <a:ext cx="496965" cy="5886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01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9228" y="-479325"/>
            <a:ext cx="9834880" cy="1827428"/>
          </a:xfrm>
          <a:prstGeom prst="rightArrow">
            <a:avLst/>
          </a:prstGeo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Historical biogeography of </a:t>
            </a:r>
            <a:r>
              <a:rPr lang="en-US" sz="3600" b="1" i="1" dirty="0" err="1" smtClean="0"/>
              <a:t>Pheidole</a:t>
            </a:r>
            <a:r>
              <a:rPr lang="en-US" sz="3600" b="1" dirty="0" smtClean="0"/>
              <a:t> </a:t>
            </a:r>
            <a:r>
              <a:rPr lang="en-US" sz="3600" b="1" dirty="0" smtClean="0"/>
              <a:t>in Melanesia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446342" y="6182507"/>
            <a:ext cx="6087241" cy="48724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Tree pruned to include only the target region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8" name="Picture 7" descr="map_google_political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9999"/>
          <a:stretch/>
        </p:blipFill>
        <p:spPr>
          <a:xfrm>
            <a:off x="2276" y="1091409"/>
            <a:ext cx="9141724" cy="557834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-1509694" y="1091408"/>
            <a:ext cx="6869094" cy="5578345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9351" y="3601225"/>
            <a:ext cx="576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Diversification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0434" y="2736593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Colonization of Fiji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34300" y="4356100"/>
            <a:ext cx="2006601" cy="1524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49901" y="5401733"/>
            <a:ext cx="1640534" cy="1268020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5600" y="1323976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Asian ancestor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590800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African ancestor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2224" y="1961882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~20Mya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2225065">
            <a:off x="4823859" y="3449740"/>
            <a:ext cx="2641494" cy="1342298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hape 9"/>
          <p:cNvSpPr/>
          <p:nvPr/>
        </p:nvSpPr>
        <p:spPr>
          <a:xfrm rot="4396374">
            <a:off x="2036343" y="-1917999"/>
            <a:ext cx="6239719" cy="11332857"/>
          </a:xfrm>
          <a:prstGeom prst="swooshArrow">
            <a:avLst>
              <a:gd name="adj1" fmla="val 17177"/>
              <a:gd name="adj2" fmla="val 32960"/>
            </a:avLst>
          </a:prstGeom>
          <a:solidFill>
            <a:schemeClr val="accent1">
              <a:hueOff val="0"/>
              <a:satOff val="0"/>
              <a:lumOff val="0"/>
              <a:alpha val="42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Shape 18"/>
          <p:cNvSpPr/>
          <p:nvPr/>
        </p:nvSpPr>
        <p:spPr>
          <a:xfrm rot="4175846">
            <a:off x="281807" y="439422"/>
            <a:ext cx="6296865" cy="7711245"/>
          </a:xfrm>
          <a:prstGeom prst="swooshArrow">
            <a:avLst>
              <a:gd name="adj1" fmla="val 11056"/>
              <a:gd name="adj2" fmla="val 26738"/>
            </a:avLst>
          </a:prstGeom>
          <a:solidFill>
            <a:schemeClr val="accent1">
              <a:hueOff val="0"/>
              <a:satOff val="0"/>
              <a:lumOff val="0"/>
              <a:alpha val="41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TextBox 31"/>
          <p:cNvSpPr txBox="1"/>
          <p:nvPr/>
        </p:nvSpPr>
        <p:spPr>
          <a:xfrm>
            <a:off x="7359768" y="2419750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~15.4 </a:t>
            </a:r>
            <a:r>
              <a:rPr lang="en-US" dirty="0" err="1" smtClean="0">
                <a:solidFill>
                  <a:srgbClr val="660066"/>
                </a:solidFill>
              </a:rPr>
              <a:t>Mya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48212" y="5897033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~13.3 </a:t>
            </a:r>
            <a:r>
              <a:rPr lang="en-US" dirty="0" err="1" smtClean="0">
                <a:solidFill>
                  <a:srgbClr val="660066"/>
                </a:solidFill>
              </a:rPr>
              <a:t>Mya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8826" y="6171098"/>
            <a:ext cx="316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Colonization of New Caledonia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9228" y="-479325"/>
            <a:ext cx="9834880" cy="1827428"/>
          </a:xfrm>
          <a:prstGeom prst="rightArrow">
            <a:avLst/>
          </a:prstGeo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Historical biogeography of </a:t>
            </a:r>
            <a:r>
              <a:rPr lang="en-US" sz="3600" b="1" i="1" dirty="0" err="1" smtClean="0"/>
              <a:t>Pheidole</a:t>
            </a:r>
            <a:r>
              <a:rPr lang="en-US" sz="3600" b="1" dirty="0" smtClean="0"/>
              <a:t> </a:t>
            </a:r>
            <a:r>
              <a:rPr lang="en-US" sz="3600" b="1" dirty="0" smtClean="0"/>
              <a:t>in Melanesia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446342" y="6182507"/>
            <a:ext cx="6087241" cy="48724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Tree pruned to include only the target region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8" name="Picture 7" descr="map_google_political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9999"/>
          <a:stretch/>
        </p:blipFill>
        <p:spPr>
          <a:xfrm>
            <a:off x="2276" y="1091409"/>
            <a:ext cx="9141724" cy="557834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-1509694" y="1091408"/>
            <a:ext cx="6869094" cy="5578345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9351" y="3601225"/>
            <a:ext cx="576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Diversification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0434" y="2736593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Colonization of Fiji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34300" y="4356100"/>
            <a:ext cx="2006601" cy="1524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49901" y="5401733"/>
            <a:ext cx="1640534" cy="1268020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5600" y="1323976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Asian ancestor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590800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African ancestor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2224" y="1961882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~20Mya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2225065">
            <a:off x="4823859" y="3449740"/>
            <a:ext cx="2641494" cy="1342298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59768" y="2419750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~15.4 </a:t>
            </a:r>
            <a:r>
              <a:rPr lang="en-US" dirty="0" err="1" smtClean="0">
                <a:solidFill>
                  <a:srgbClr val="660066"/>
                </a:solidFill>
              </a:rPr>
              <a:t>Mya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48212" y="5897033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~13.3 </a:t>
            </a:r>
            <a:r>
              <a:rPr lang="en-US" dirty="0" err="1" smtClean="0">
                <a:solidFill>
                  <a:srgbClr val="660066"/>
                </a:solidFill>
              </a:rPr>
              <a:t>Mya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8826" y="6171098"/>
            <a:ext cx="316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Colonization of New Caledonia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359768" y="3437467"/>
            <a:ext cx="1784232" cy="2302933"/>
          </a:xfrm>
          <a:prstGeom prst="line">
            <a:avLst/>
          </a:prstGeom>
          <a:ln>
            <a:solidFill>
              <a:srgbClr val="FF43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59768" y="5740400"/>
            <a:ext cx="565032" cy="800030"/>
          </a:xfrm>
          <a:prstGeom prst="line">
            <a:avLst/>
          </a:prstGeom>
          <a:ln>
            <a:solidFill>
              <a:srgbClr val="FF43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9" idx="3"/>
          </p:cNvCxnSpPr>
          <p:nvPr/>
        </p:nvCxnSpPr>
        <p:spPr>
          <a:xfrm flipH="1" flipV="1">
            <a:off x="5344501" y="5342969"/>
            <a:ext cx="2015268" cy="397432"/>
          </a:xfrm>
          <a:prstGeom prst="line">
            <a:avLst/>
          </a:prstGeom>
          <a:ln>
            <a:solidFill>
              <a:srgbClr val="FF43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8891784">
            <a:off x="6291676" y="4472765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Pheidole</a:t>
            </a:r>
            <a:r>
              <a:rPr lang="en-US" dirty="0" smtClean="0">
                <a:solidFill>
                  <a:srgbClr val="FF0000"/>
                </a:solidFill>
              </a:rPr>
              <a:t>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hape 9"/>
          <p:cNvSpPr/>
          <p:nvPr/>
        </p:nvSpPr>
        <p:spPr>
          <a:xfrm rot="4396374">
            <a:off x="2036343" y="-1917999"/>
            <a:ext cx="6239719" cy="11332857"/>
          </a:xfrm>
          <a:prstGeom prst="swooshArrow">
            <a:avLst>
              <a:gd name="adj1" fmla="val 17177"/>
              <a:gd name="adj2" fmla="val 32960"/>
            </a:avLst>
          </a:prstGeom>
          <a:solidFill>
            <a:schemeClr val="accent1">
              <a:hueOff val="0"/>
              <a:satOff val="0"/>
              <a:lumOff val="0"/>
              <a:alpha val="42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Shape 18"/>
          <p:cNvSpPr/>
          <p:nvPr/>
        </p:nvSpPr>
        <p:spPr>
          <a:xfrm rot="4175846">
            <a:off x="281807" y="439422"/>
            <a:ext cx="6296865" cy="7711245"/>
          </a:xfrm>
          <a:prstGeom prst="swooshArrow">
            <a:avLst>
              <a:gd name="adj1" fmla="val 11056"/>
              <a:gd name="adj2" fmla="val 26738"/>
            </a:avLst>
          </a:prstGeom>
          <a:solidFill>
            <a:schemeClr val="accent1">
              <a:hueOff val="0"/>
              <a:satOff val="0"/>
              <a:lumOff val="0"/>
              <a:alpha val="41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050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2918" y="-869688"/>
            <a:ext cx="9834880" cy="2209746"/>
          </a:xfrm>
        </p:spPr>
        <p:txBody>
          <a:bodyPr>
            <a:normAutofit/>
          </a:bodyPr>
          <a:lstStyle/>
          <a:p>
            <a:r>
              <a:rPr lang="en-US" sz="3600" b="1" i="1" dirty="0" err="1" smtClean="0"/>
              <a:t>Monarcha</a:t>
            </a:r>
            <a:r>
              <a:rPr lang="en-US" sz="3600" b="1" dirty="0" smtClean="0"/>
              <a:t> flycatchers</a:t>
            </a:r>
            <a:endParaRPr lang="en-US" sz="28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705051" y="1815307"/>
            <a:ext cx="9524030" cy="4086107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x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Filardi2005_Monarch_Flycatchers_Nature0405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2" y="670522"/>
            <a:ext cx="7732889" cy="57589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2688623" y="3265724"/>
            <a:ext cx="2228967" cy="2209541"/>
          </a:xfrm>
          <a:prstGeom prst="line">
            <a:avLst/>
          </a:prstGeom>
          <a:ln>
            <a:solidFill>
              <a:srgbClr val="FF26D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6409" y="6429464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26DF"/>
                </a:solidFill>
              </a:rPr>
              <a:t>Monarcha</a:t>
            </a:r>
            <a:r>
              <a:rPr lang="en-US" dirty="0" smtClean="0">
                <a:solidFill>
                  <a:srgbClr val="FF26DF"/>
                </a:solidFill>
              </a:rPr>
              <a:t> line</a:t>
            </a:r>
            <a:endParaRPr lang="en-US" dirty="0">
              <a:solidFill>
                <a:srgbClr val="FF26D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9558" y="6429464"/>
            <a:ext cx="504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Filardi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Moyle (2005). Nature. 438: 216-219</a:t>
            </a:r>
          </a:p>
        </p:txBody>
      </p:sp>
    </p:spTree>
    <p:extLst>
      <p:ext uri="{BB962C8B-B14F-4D97-AF65-F5344CB8AC3E}">
        <p14:creationId xmlns:p14="http://schemas.microsoft.com/office/powerpoint/2010/main" val="285107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9228" y="-479325"/>
            <a:ext cx="9834880" cy="1827428"/>
          </a:xfrm>
          <a:prstGeom prst="rightArrow">
            <a:avLst/>
          </a:prstGeo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Historical biogeography of </a:t>
            </a:r>
            <a:r>
              <a:rPr lang="en-US" sz="3600" b="1" i="1" dirty="0" err="1" smtClean="0"/>
              <a:t>Pheidole</a:t>
            </a:r>
            <a:r>
              <a:rPr lang="en-US" sz="3600" b="1" dirty="0" smtClean="0"/>
              <a:t> </a:t>
            </a:r>
            <a:r>
              <a:rPr lang="en-US" sz="3600" b="1" dirty="0" smtClean="0"/>
              <a:t>in Melanesia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446342" y="6182507"/>
            <a:ext cx="6087241" cy="487246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Tree pruned to include only the target region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8" name="Picture 7" descr="map_google_political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9999"/>
          <a:stretch/>
        </p:blipFill>
        <p:spPr>
          <a:xfrm>
            <a:off x="2276" y="1091409"/>
            <a:ext cx="9141724" cy="557834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-1509694" y="1091408"/>
            <a:ext cx="6869094" cy="5578345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9351" y="3601225"/>
            <a:ext cx="576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Diversification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0434" y="2736593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Colonization of Fiji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34300" y="4356100"/>
            <a:ext cx="2006601" cy="1524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49901" y="5401733"/>
            <a:ext cx="1640534" cy="1268020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5600" y="1323976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Asian ancestor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590800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African ancestor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2224" y="1961882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~20Mya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2225065">
            <a:off x="4823859" y="3449740"/>
            <a:ext cx="2641494" cy="1342298"/>
          </a:xfrm>
          <a:prstGeom prst="ellipse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59768" y="2419750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~15.4 </a:t>
            </a:r>
            <a:r>
              <a:rPr lang="en-US" dirty="0" err="1" smtClean="0">
                <a:solidFill>
                  <a:srgbClr val="660066"/>
                </a:solidFill>
              </a:rPr>
              <a:t>Mya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48212" y="5897033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~13.3 </a:t>
            </a:r>
            <a:r>
              <a:rPr lang="en-US" dirty="0" err="1" smtClean="0">
                <a:solidFill>
                  <a:srgbClr val="660066"/>
                </a:solidFill>
              </a:rPr>
              <a:t>Mya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8826" y="6171098"/>
            <a:ext cx="316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Colonization of New Caledonia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359768" y="3437467"/>
            <a:ext cx="1784232" cy="2302933"/>
          </a:xfrm>
          <a:prstGeom prst="line">
            <a:avLst/>
          </a:prstGeom>
          <a:ln>
            <a:solidFill>
              <a:srgbClr val="FF43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359768" y="5740400"/>
            <a:ext cx="565032" cy="800030"/>
          </a:xfrm>
          <a:prstGeom prst="line">
            <a:avLst/>
          </a:prstGeom>
          <a:ln>
            <a:solidFill>
              <a:srgbClr val="FF43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9" idx="3"/>
          </p:cNvCxnSpPr>
          <p:nvPr/>
        </p:nvCxnSpPr>
        <p:spPr>
          <a:xfrm flipH="1" flipV="1">
            <a:off x="5344501" y="5342969"/>
            <a:ext cx="2015268" cy="397432"/>
          </a:xfrm>
          <a:prstGeom prst="line">
            <a:avLst/>
          </a:prstGeom>
          <a:ln>
            <a:solidFill>
              <a:srgbClr val="FF43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1"/>
          </p:cNvCxnSpPr>
          <p:nvPr/>
        </p:nvCxnSpPr>
        <p:spPr>
          <a:xfrm flipH="1">
            <a:off x="4961467" y="2921259"/>
            <a:ext cx="2228967" cy="2209541"/>
          </a:xfrm>
          <a:prstGeom prst="line">
            <a:avLst/>
          </a:prstGeom>
          <a:ln>
            <a:solidFill>
              <a:srgbClr val="FF26D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8891784">
            <a:off x="5105400" y="3352800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rgbClr val="FF26DF"/>
                </a:solidFill>
              </a:rPr>
              <a:t>Monarcha</a:t>
            </a:r>
            <a:r>
              <a:rPr lang="en-US" dirty="0" smtClean="0">
                <a:solidFill>
                  <a:srgbClr val="FF26DF"/>
                </a:solidFill>
              </a:rPr>
              <a:t> line</a:t>
            </a:r>
            <a:endParaRPr lang="en-US" dirty="0">
              <a:solidFill>
                <a:srgbClr val="FF26D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8891784">
            <a:off x="6291676" y="4472765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Pheidole</a:t>
            </a:r>
            <a:r>
              <a:rPr lang="en-US" dirty="0" smtClean="0">
                <a:solidFill>
                  <a:srgbClr val="FF0000"/>
                </a:solidFill>
              </a:rPr>
              <a:t>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hape 9"/>
          <p:cNvSpPr/>
          <p:nvPr/>
        </p:nvSpPr>
        <p:spPr>
          <a:xfrm rot="4396374">
            <a:off x="2036343" y="-1917999"/>
            <a:ext cx="6239719" cy="11332857"/>
          </a:xfrm>
          <a:prstGeom prst="swooshArrow">
            <a:avLst>
              <a:gd name="adj1" fmla="val 17177"/>
              <a:gd name="adj2" fmla="val 32960"/>
            </a:avLst>
          </a:prstGeom>
          <a:solidFill>
            <a:schemeClr val="accent1">
              <a:hueOff val="0"/>
              <a:satOff val="0"/>
              <a:lumOff val="0"/>
              <a:alpha val="42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Shape 18"/>
          <p:cNvSpPr/>
          <p:nvPr/>
        </p:nvSpPr>
        <p:spPr>
          <a:xfrm rot="4175846">
            <a:off x="281807" y="439422"/>
            <a:ext cx="6296865" cy="7711245"/>
          </a:xfrm>
          <a:prstGeom prst="swooshArrow">
            <a:avLst>
              <a:gd name="adj1" fmla="val 11056"/>
              <a:gd name="adj2" fmla="val 26738"/>
            </a:avLst>
          </a:prstGeom>
          <a:solidFill>
            <a:schemeClr val="accent1">
              <a:hueOff val="0"/>
              <a:satOff val="0"/>
              <a:lumOff val="0"/>
              <a:alpha val="41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35"/>
          <p:cNvSpPr txBox="1"/>
          <p:nvPr/>
        </p:nvSpPr>
        <p:spPr>
          <a:xfrm>
            <a:off x="3031238" y="4032934"/>
            <a:ext cx="211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larger clade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(80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 tree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0540" y="1524000"/>
            <a:ext cx="211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smaller clade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(31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on tree)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8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394439"/>
            <a:ext cx="9834880" cy="220974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Is this scenario statistically supported?</a:t>
            </a:r>
            <a:endParaRPr lang="en-US" sz="28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71495" y="4904668"/>
            <a:ext cx="9524030" cy="4086107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Our biogeographic model was evaluated in two programs: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Lagrange v2.0.1 (DEC model)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Diveristree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BioGeoBEARS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(will be fully implemented soon)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71853" y="1101720"/>
            <a:ext cx="4999036" cy="3684849"/>
            <a:chOff x="4144964" y="3173151"/>
            <a:chExt cx="4999036" cy="3684849"/>
          </a:xfrm>
        </p:grpSpPr>
        <p:grpSp>
          <p:nvGrpSpPr>
            <p:cNvPr id="31" name="Group 30"/>
            <p:cNvGrpSpPr/>
            <p:nvPr/>
          </p:nvGrpSpPr>
          <p:grpSpPr>
            <a:xfrm>
              <a:off x="4144964" y="3173151"/>
              <a:ext cx="4999036" cy="3684849"/>
              <a:chOff x="3749853" y="1978174"/>
              <a:chExt cx="4999036" cy="3684849"/>
            </a:xfrm>
          </p:grpSpPr>
          <p:pic>
            <p:nvPicPr>
              <p:cNvPr id="5" name="Picture 4" descr="Slide13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9853" y="2624666"/>
                <a:ext cx="4999036" cy="3038357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749853" y="1978174"/>
                <a:ext cx="4999036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Plan of conquering Europe in seven days</a:t>
                </a:r>
              </a:p>
              <a:p>
                <a:pPr algn="ctr"/>
                <a:r>
                  <a:rPr lang="en-US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B. Napol</a:t>
                </a:r>
                <a:r>
                  <a:rPr lang="en-US" i="1" dirty="0"/>
                  <a:t>é</a:t>
                </a:r>
                <a:r>
                  <a:rPr lang="en-US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on</a:t>
                </a:r>
                <a:endParaRPr lang="en-US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33" name="Picture 32" descr="N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964" y="5510940"/>
              <a:ext cx="1179629" cy="1347060"/>
            </a:xfrm>
            <a:prstGeom prst="rect">
              <a:avLst/>
            </a:prstGeom>
          </p:spPr>
        </p:pic>
        <p:sp>
          <p:nvSpPr>
            <p:cNvPr id="34" name="Alternate Process 33"/>
            <p:cNvSpPr/>
            <p:nvPr/>
          </p:nvSpPr>
          <p:spPr>
            <a:xfrm rot="19139631">
              <a:off x="5851406" y="4983419"/>
              <a:ext cx="1081852" cy="29163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TOP SECRET</a:t>
              </a:r>
              <a:endPara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81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2209746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txBody>
          <a:bodyPr>
            <a:normAutofit/>
          </a:bodyPr>
          <a:lstStyle/>
          <a:p>
            <a:r>
              <a:rPr lang="en-US" sz="3600" b="1" dirty="0" smtClean="0"/>
              <a:t>Testing Biogeographic Hypotheses</a:t>
            </a:r>
            <a:endParaRPr lang="en-US" sz="28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3378" y="1083851"/>
            <a:ext cx="5457111" cy="4404731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Both Lagrange and </a:t>
            </a:r>
            <a:r>
              <a:rPr lang="en-US" sz="1800" dirty="0" err="1" smtClean="0">
                <a:solidFill>
                  <a:schemeClr val="tx1"/>
                </a:solidFill>
              </a:rPr>
              <a:t>Diveristree</a:t>
            </a:r>
            <a:r>
              <a:rPr lang="en-US" sz="1800" dirty="0" smtClean="0">
                <a:solidFill>
                  <a:schemeClr val="tx1"/>
                </a:solidFill>
              </a:rPr>
              <a:t> can estimate speciation, extinction, and dispersal rates given a phylogenetic tree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Models from these programs can be constrained to fit certain biogeographic scenarios (</a:t>
            </a:r>
            <a:r>
              <a:rPr lang="en-US" sz="1800" dirty="0" err="1" smtClean="0">
                <a:solidFill>
                  <a:schemeClr val="tx1"/>
                </a:solidFill>
              </a:rPr>
              <a:t>eg</a:t>
            </a:r>
            <a:r>
              <a:rPr lang="en-US" sz="1800" dirty="0" smtClean="0">
                <a:solidFill>
                  <a:schemeClr val="tx1"/>
                </a:solidFill>
              </a:rPr>
              <a:t>., unidirectional dispersal)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Constrained and unconstrained model then compared by LRT, AIC etc.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865954" y="2950745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089789" y="3286217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633460" y="4418448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015338" y="2401824"/>
            <a:ext cx="6128662" cy="4326206"/>
            <a:chOff x="2154226" y="2099353"/>
            <a:chExt cx="6954209" cy="5042054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4241136895"/>
                </p:ext>
              </p:extLst>
            </p:nvPr>
          </p:nvGraphicFramePr>
          <p:xfrm>
            <a:off x="2806064" y="2099353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2154226" y="3286217"/>
              <a:ext cx="2053834" cy="640566"/>
              <a:chOff x="2154226" y="3286217"/>
              <a:chExt cx="2053834" cy="64056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154226" y="3286217"/>
                <a:ext cx="2053834" cy="640566"/>
              </a:xfrm>
              <a:prstGeom prst="rect">
                <a:avLst/>
              </a:prstGeom>
              <a:noFill/>
            </p:spPr>
          </p:sp>
          <p:sp>
            <p:nvSpPr>
              <p:cNvPr id="18" name="Right Arrow 17"/>
              <p:cNvSpPr/>
              <p:nvPr/>
            </p:nvSpPr>
            <p:spPr>
              <a:xfrm>
                <a:off x="2154226" y="3286217"/>
                <a:ext cx="2053834" cy="576000"/>
              </a:xfrm>
              <a:prstGeom prst="rightArrow">
                <a:avLst/>
              </a:prstGeom>
              <a:gradFill rotWithShape="0">
                <a:gsLst>
                  <a:gs pos="0">
                    <a:srgbClr val="83E187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reeform 18"/>
              <p:cNvSpPr/>
              <p:nvPr/>
            </p:nvSpPr>
            <p:spPr>
              <a:xfrm>
                <a:off x="2320569" y="3462500"/>
                <a:ext cx="1727348" cy="288000"/>
              </a:xfrm>
              <a:custGeom>
                <a:avLst/>
                <a:gdLst>
                  <a:gd name="connsiteX0" fmla="*/ 0 w 1727348"/>
                  <a:gd name="connsiteY0" fmla="*/ 0 h 288000"/>
                  <a:gd name="connsiteX1" fmla="*/ 1727348 w 1727348"/>
                  <a:gd name="connsiteY1" fmla="*/ 0 h 288000"/>
                  <a:gd name="connsiteX2" fmla="*/ 1727348 w 1727348"/>
                  <a:gd name="connsiteY2" fmla="*/ 288000 h 288000"/>
                  <a:gd name="connsiteX3" fmla="*/ 0 w 1727348"/>
                  <a:gd name="connsiteY3" fmla="*/ 288000 h 288000"/>
                  <a:gd name="connsiteX4" fmla="*/ 0 w 1727348"/>
                  <a:gd name="connsiteY4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7348" h="288000">
                    <a:moveTo>
                      <a:pt x="0" y="0"/>
                    </a:moveTo>
                    <a:lnTo>
                      <a:pt x="1727348" y="0"/>
                    </a:lnTo>
                    <a:lnTo>
                      <a:pt x="1727348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81280" rIns="0" bIns="8128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800" kern="1200" dirty="0"/>
              </a:p>
            </p:txBody>
          </p:sp>
        </p:grpSp>
        <p:sp>
          <p:nvSpPr>
            <p:cNvPr id="8" name="Circular Arrow 7"/>
            <p:cNvSpPr/>
            <p:nvPr/>
          </p:nvSpPr>
          <p:spPr>
            <a:xfrm rot="1487516">
              <a:off x="7152324" y="2308012"/>
              <a:ext cx="1956111" cy="195640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11"/>
            <p:cNvSpPr/>
            <p:nvPr/>
          </p:nvSpPr>
          <p:spPr>
            <a:xfrm rot="14898069">
              <a:off x="4736008" y="5185147"/>
              <a:ext cx="1956111" cy="195640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gradFill>
              <a:gsLst>
                <a:gs pos="0">
                  <a:srgbClr val="FF430D"/>
                </a:gs>
                <a:gs pos="100000">
                  <a:srgbClr val="FF00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lus 19"/>
            <p:cNvSpPr/>
            <p:nvPr/>
          </p:nvSpPr>
          <p:spPr>
            <a:xfrm>
              <a:off x="2762151" y="3750500"/>
              <a:ext cx="620665" cy="667948"/>
            </a:xfrm>
            <a:prstGeom prst="mathPlus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Minus 20"/>
            <p:cNvSpPr/>
            <p:nvPr/>
          </p:nvSpPr>
          <p:spPr>
            <a:xfrm>
              <a:off x="5422769" y="6034815"/>
              <a:ext cx="580059" cy="681192"/>
            </a:xfrm>
            <a:prstGeom prst="mathMinus">
              <a:avLst/>
            </a:prstGeom>
            <a:gradFill>
              <a:gsLst>
                <a:gs pos="0">
                  <a:srgbClr val="FF0000"/>
                </a:gs>
                <a:gs pos="100000">
                  <a:srgbClr val="FF6600"/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7865954" y="2950745"/>
              <a:ext cx="591298" cy="647478"/>
            </a:xfrm>
            <a:prstGeom prst="mathPlu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Subtitle 6"/>
          <p:cNvSpPr txBox="1">
            <a:spLocks/>
          </p:cNvSpPr>
          <p:nvPr/>
        </p:nvSpPr>
        <p:spPr>
          <a:xfrm>
            <a:off x="2507269" y="4391665"/>
            <a:ext cx="3561192" cy="818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[affected by distance]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Subtitle 6"/>
          <p:cNvSpPr txBox="1">
            <a:spLocks/>
          </p:cNvSpPr>
          <p:nvPr/>
        </p:nvSpPr>
        <p:spPr>
          <a:xfrm>
            <a:off x="6720433" y="6185652"/>
            <a:ext cx="3561192" cy="818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[affected by island size]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Subtitle 6"/>
          <p:cNvSpPr txBox="1">
            <a:spLocks/>
          </p:cNvSpPr>
          <p:nvPr/>
        </p:nvSpPr>
        <p:spPr>
          <a:xfrm>
            <a:off x="6886552" y="2314305"/>
            <a:ext cx="3561192" cy="818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[affected by island size]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397169" y="4327005"/>
            <a:ext cx="334746" cy="433163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92670" y="4327005"/>
            <a:ext cx="337011" cy="46336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0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1827428"/>
          </a:xfrm>
        </p:spPr>
        <p:txBody>
          <a:bodyPr>
            <a:normAutofit/>
          </a:bodyPr>
          <a:lstStyle/>
          <a:p>
            <a:r>
              <a:rPr lang="en-US" sz="3600" b="1" dirty="0"/>
              <a:t>Testing Biogeographic </a:t>
            </a:r>
            <a:r>
              <a:rPr lang="en-US" sz="3600" b="1" dirty="0" smtClean="0"/>
              <a:t>Hypotheses</a:t>
            </a:r>
            <a:endParaRPr lang="en-US" sz="3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840874"/>
              </p:ext>
            </p:extLst>
          </p:nvPr>
        </p:nvGraphicFramePr>
        <p:xfrm>
          <a:off x="91805" y="1309688"/>
          <a:ext cx="8963386" cy="328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3" imgW="7835900" imgH="2870200" progId="Excel.Sheet.12">
                  <p:embed/>
                </p:oleObj>
              </mc:Choice>
              <mc:Fallback>
                <p:oleObj name="Worksheet" r:id="rId3" imgW="7835900" imgH="287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05" y="1309688"/>
                        <a:ext cx="8963386" cy="328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 6"/>
          <p:cNvSpPr txBox="1">
            <a:spLocks/>
          </p:cNvSpPr>
          <p:nvPr/>
        </p:nvSpPr>
        <p:spPr>
          <a:xfrm>
            <a:off x="9553" y="4946650"/>
            <a:ext cx="8946299" cy="1798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Low connectivity between NCAL and FIJI is consistently supported.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80-taxon analyses yield consistent results in contrast to 111-taxon analyses.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Need to test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BioGeoBEARS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(will be fully implemented soon)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533583" y="1816570"/>
            <a:ext cx="64008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3583" y="3059668"/>
            <a:ext cx="623071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BioGeoBEARS</a:t>
            </a:r>
            <a:r>
              <a:rPr lang="en-US" dirty="0" smtClean="0">
                <a:solidFill>
                  <a:schemeClr val="accent1"/>
                </a:solidFill>
              </a:rPr>
              <a:t>: founder-effect more models</a:t>
            </a:r>
          </a:p>
          <a:p>
            <a:r>
              <a:rPr lang="en-US" dirty="0">
                <a:solidFill>
                  <a:schemeClr val="accent1"/>
                </a:solidFill>
              </a:rPr>
              <a:t>The DEC method, in emulating</a:t>
            </a:r>
          </a:p>
          <a:p>
            <a:r>
              <a:rPr lang="en-US" dirty="0">
                <a:solidFill>
                  <a:schemeClr val="accent1"/>
                </a:solidFill>
              </a:rPr>
              <a:t>the analysis of character evolution on a known phylogeny,</a:t>
            </a:r>
          </a:p>
          <a:p>
            <a:r>
              <a:rPr lang="en-US" dirty="0">
                <a:solidFill>
                  <a:schemeClr val="accent1"/>
                </a:solidFill>
              </a:rPr>
              <a:t>focuses attention on range inheritance scenarios at </a:t>
            </a:r>
            <a:r>
              <a:rPr lang="en-US" dirty="0" err="1">
                <a:solidFill>
                  <a:schemeClr val="accent1"/>
                </a:solidFill>
              </a:rPr>
              <a:t>cladogenesis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events and adopts a somewhat more complex view of states</a:t>
            </a:r>
          </a:p>
          <a:p>
            <a:r>
              <a:rPr lang="en-US" dirty="0">
                <a:solidFill>
                  <a:schemeClr val="accent1"/>
                </a:solidFill>
              </a:rPr>
              <a:t>that allows for widespread taxa and flexible constraints on</a:t>
            </a:r>
          </a:p>
          <a:p>
            <a:r>
              <a:rPr lang="en-US" dirty="0">
                <a:solidFill>
                  <a:schemeClr val="accent1"/>
                </a:solidFill>
              </a:rPr>
              <a:t>ranges and dispersal. </a:t>
            </a:r>
          </a:p>
        </p:txBody>
      </p:sp>
    </p:spTree>
    <p:extLst>
      <p:ext uri="{BB962C8B-B14F-4D97-AF65-F5344CB8AC3E}">
        <p14:creationId xmlns:p14="http://schemas.microsoft.com/office/powerpoint/2010/main" val="240330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picana8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80" y="2982148"/>
            <a:ext cx="5806520" cy="3875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18274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Acknowledgements</a:t>
            </a:r>
            <a:endParaRPr lang="en-US" sz="3600" dirty="0"/>
          </a:p>
        </p:txBody>
      </p:sp>
      <p:sp>
        <p:nvSpPr>
          <p:cNvPr id="13" name="Subtitle 6"/>
          <p:cNvSpPr txBox="1">
            <a:spLocks/>
          </p:cNvSpPr>
          <p:nvPr/>
        </p:nvSpPr>
        <p:spPr>
          <a:xfrm>
            <a:off x="743185" y="811856"/>
            <a:ext cx="4778963" cy="1798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NSF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Knowles lab</a:t>
            </a:r>
          </a:p>
          <a:p>
            <a:pPr marL="342900" indent="-342900" algn="l">
              <a:buFont typeface="Arial"/>
              <a:buChar char="•"/>
            </a:pPr>
            <a:r>
              <a:rPr lang="nl-NL" sz="2400" dirty="0" err="1">
                <a:solidFill>
                  <a:schemeClr val="tx1"/>
                </a:solidFill>
              </a:rPr>
              <a:t>Rich</a:t>
            </a:r>
            <a:r>
              <a:rPr lang="nl-NL" sz="2400" dirty="0">
                <a:solidFill>
                  <a:schemeClr val="tx1"/>
                </a:solidFill>
              </a:rPr>
              <a:t> </a:t>
            </a:r>
            <a:r>
              <a:rPr lang="nl-NL" sz="2400" dirty="0" err="1">
                <a:solidFill>
                  <a:schemeClr val="tx1"/>
                </a:solidFill>
              </a:rPr>
              <a:t>FitzJohn</a:t>
            </a:r>
            <a:r>
              <a:rPr lang="nl-NL" sz="2400" dirty="0">
                <a:solidFill>
                  <a:schemeClr val="tx1"/>
                </a:solidFill>
              </a:rPr>
              <a:t> (</a:t>
            </a:r>
            <a:r>
              <a:rPr lang="nl-NL" sz="2400" dirty="0" err="1">
                <a:solidFill>
                  <a:schemeClr val="tx1"/>
                </a:solidFill>
              </a:rPr>
              <a:t>Diveristree</a:t>
            </a:r>
            <a:r>
              <a:rPr lang="nl-NL" sz="24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Nick Matzke (</a:t>
            </a:r>
            <a:r>
              <a:rPr lang="de-DE" sz="2400" dirty="0" err="1">
                <a:solidFill>
                  <a:schemeClr val="tx1"/>
                </a:solidFill>
              </a:rPr>
              <a:t>BioGeoBEARS</a:t>
            </a:r>
            <a:r>
              <a:rPr lang="de-DE" sz="2400" dirty="0">
                <a:solidFill>
                  <a:schemeClr val="tx1"/>
                </a:solidFill>
              </a:rPr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Collaborators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533583" y="181657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megacephala5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26" y="767390"/>
            <a:ext cx="3142074" cy="2144465"/>
          </a:xfrm>
          <a:prstGeom prst="rect">
            <a:avLst/>
          </a:prstGeom>
        </p:spPr>
      </p:pic>
      <p:pic>
        <p:nvPicPr>
          <p:cNvPr id="6" name="Picture 5" descr="megacephala14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0" y="3394192"/>
            <a:ext cx="2974998" cy="26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9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2209746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txBody>
          <a:bodyPr>
            <a:normAutofit/>
          </a:bodyPr>
          <a:lstStyle/>
          <a:p>
            <a:r>
              <a:rPr lang="en-US" sz="3600" b="1" dirty="0" smtClean="0"/>
              <a:t>Island Biogeography</a:t>
            </a:r>
            <a:endParaRPr lang="en-US" sz="28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8756" y="1398706"/>
            <a:ext cx="8307156" cy="202147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number of species on an island is an equilibrium between: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Immigration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In situ </a:t>
            </a:r>
            <a:r>
              <a:rPr lang="en-US" sz="2400" dirty="0">
                <a:solidFill>
                  <a:schemeClr val="tx1"/>
                </a:solidFill>
              </a:rPr>
              <a:t>speciation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In situ </a:t>
            </a:r>
            <a:r>
              <a:rPr lang="en-US" sz="2400" dirty="0" smtClean="0">
                <a:solidFill>
                  <a:schemeClr val="tx1"/>
                </a:solidFill>
              </a:rPr>
              <a:t>extinction 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865954" y="2950745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089789" y="3286217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633460" y="4418448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015338" y="2401824"/>
            <a:ext cx="6128662" cy="4326206"/>
            <a:chOff x="2154226" y="2099353"/>
            <a:chExt cx="6954209" cy="5042054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529265911"/>
                </p:ext>
              </p:extLst>
            </p:nvPr>
          </p:nvGraphicFramePr>
          <p:xfrm>
            <a:off x="2806064" y="2099353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2154226" y="3286217"/>
              <a:ext cx="2053834" cy="640566"/>
              <a:chOff x="2154226" y="3286217"/>
              <a:chExt cx="2053834" cy="64056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154226" y="3286217"/>
                <a:ext cx="2053834" cy="640566"/>
              </a:xfrm>
              <a:prstGeom prst="rect">
                <a:avLst/>
              </a:prstGeom>
              <a:noFill/>
            </p:spPr>
          </p:sp>
          <p:sp>
            <p:nvSpPr>
              <p:cNvPr id="18" name="Right Arrow 17"/>
              <p:cNvSpPr/>
              <p:nvPr/>
            </p:nvSpPr>
            <p:spPr>
              <a:xfrm>
                <a:off x="2154226" y="3286217"/>
                <a:ext cx="2053834" cy="576000"/>
              </a:xfrm>
              <a:prstGeom prst="rightArrow">
                <a:avLst/>
              </a:prstGeom>
              <a:gradFill rotWithShape="0">
                <a:gsLst>
                  <a:gs pos="0">
                    <a:srgbClr val="83E187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Freeform 18"/>
              <p:cNvSpPr/>
              <p:nvPr/>
            </p:nvSpPr>
            <p:spPr>
              <a:xfrm>
                <a:off x="2320569" y="3462500"/>
                <a:ext cx="1727348" cy="288000"/>
              </a:xfrm>
              <a:custGeom>
                <a:avLst/>
                <a:gdLst>
                  <a:gd name="connsiteX0" fmla="*/ 0 w 1727348"/>
                  <a:gd name="connsiteY0" fmla="*/ 0 h 288000"/>
                  <a:gd name="connsiteX1" fmla="*/ 1727348 w 1727348"/>
                  <a:gd name="connsiteY1" fmla="*/ 0 h 288000"/>
                  <a:gd name="connsiteX2" fmla="*/ 1727348 w 1727348"/>
                  <a:gd name="connsiteY2" fmla="*/ 288000 h 288000"/>
                  <a:gd name="connsiteX3" fmla="*/ 0 w 1727348"/>
                  <a:gd name="connsiteY3" fmla="*/ 288000 h 288000"/>
                  <a:gd name="connsiteX4" fmla="*/ 0 w 1727348"/>
                  <a:gd name="connsiteY4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7348" h="288000">
                    <a:moveTo>
                      <a:pt x="0" y="0"/>
                    </a:moveTo>
                    <a:lnTo>
                      <a:pt x="1727348" y="0"/>
                    </a:lnTo>
                    <a:lnTo>
                      <a:pt x="1727348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81280" rIns="0" bIns="8128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800" kern="1200" dirty="0"/>
              </a:p>
            </p:txBody>
          </p:sp>
        </p:grpSp>
        <p:sp>
          <p:nvSpPr>
            <p:cNvPr id="8" name="Circular Arrow 7"/>
            <p:cNvSpPr/>
            <p:nvPr/>
          </p:nvSpPr>
          <p:spPr>
            <a:xfrm rot="1487516">
              <a:off x="7152324" y="2308012"/>
              <a:ext cx="1956111" cy="195640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11"/>
            <p:cNvSpPr/>
            <p:nvPr/>
          </p:nvSpPr>
          <p:spPr>
            <a:xfrm rot="14898069">
              <a:off x="4736008" y="5185147"/>
              <a:ext cx="1956111" cy="195640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gradFill>
              <a:gsLst>
                <a:gs pos="0">
                  <a:srgbClr val="FF430D"/>
                </a:gs>
                <a:gs pos="100000">
                  <a:srgbClr val="FF00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lus 19"/>
            <p:cNvSpPr/>
            <p:nvPr/>
          </p:nvSpPr>
          <p:spPr>
            <a:xfrm>
              <a:off x="2762151" y="3750500"/>
              <a:ext cx="620665" cy="667948"/>
            </a:xfrm>
            <a:prstGeom prst="mathPlus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Minus 20"/>
            <p:cNvSpPr/>
            <p:nvPr/>
          </p:nvSpPr>
          <p:spPr>
            <a:xfrm>
              <a:off x="5422769" y="6034815"/>
              <a:ext cx="580059" cy="681192"/>
            </a:xfrm>
            <a:prstGeom prst="mathMinus">
              <a:avLst/>
            </a:prstGeom>
            <a:gradFill>
              <a:gsLst>
                <a:gs pos="0">
                  <a:srgbClr val="FF0000"/>
                </a:gs>
                <a:gs pos="100000">
                  <a:srgbClr val="FF6600"/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7865954" y="2950745"/>
              <a:ext cx="591298" cy="647478"/>
            </a:xfrm>
            <a:prstGeom prst="mathPlu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Subtitle 6"/>
          <p:cNvSpPr txBox="1">
            <a:spLocks/>
          </p:cNvSpPr>
          <p:nvPr/>
        </p:nvSpPr>
        <p:spPr>
          <a:xfrm>
            <a:off x="2507269" y="4391665"/>
            <a:ext cx="3561192" cy="818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[affected by distance]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Subtitle 6"/>
          <p:cNvSpPr txBox="1">
            <a:spLocks/>
          </p:cNvSpPr>
          <p:nvPr/>
        </p:nvSpPr>
        <p:spPr>
          <a:xfrm>
            <a:off x="6720433" y="6185652"/>
            <a:ext cx="3561192" cy="818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[affected by island size]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Subtitle 6"/>
          <p:cNvSpPr txBox="1">
            <a:spLocks/>
          </p:cNvSpPr>
          <p:nvPr/>
        </p:nvSpPr>
        <p:spPr>
          <a:xfrm>
            <a:off x="6886552" y="2314305"/>
            <a:ext cx="3561192" cy="818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[affected by island size]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397169" y="4327005"/>
            <a:ext cx="334746" cy="433163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92670" y="4327005"/>
            <a:ext cx="337011" cy="46336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6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2209746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txBody>
          <a:bodyPr>
            <a:normAutofit/>
          </a:bodyPr>
          <a:lstStyle/>
          <a:p>
            <a:r>
              <a:rPr lang="en-US" sz="3600" b="1" dirty="0" smtClean="0"/>
              <a:t>Island Biogeography: Predictions</a:t>
            </a:r>
            <a:endParaRPr lang="en-US" sz="2800" i="1" dirty="0"/>
          </a:p>
        </p:txBody>
      </p:sp>
      <p:sp>
        <p:nvSpPr>
          <p:cNvPr id="11" name="Freeform 10"/>
          <p:cNvSpPr/>
          <p:nvPr/>
        </p:nvSpPr>
        <p:spPr>
          <a:xfrm>
            <a:off x="7865954" y="2950745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089789" y="3286217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633460" y="4418448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16020"/>
              </p:ext>
            </p:extLst>
          </p:nvPr>
        </p:nvGraphicFramePr>
        <p:xfrm>
          <a:off x="1292087" y="1568985"/>
          <a:ext cx="6096000" cy="13817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from source</a:t>
                      </a:r>
                    </a:p>
                    <a:p>
                      <a:r>
                        <a:rPr lang="en-US" dirty="0" smtClean="0"/>
                        <a:t>(e.g.,</a:t>
                      </a:r>
                      <a:r>
                        <a:rPr lang="en-US" baseline="0" dirty="0" smtClean="0"/>
                        <a:t> continent)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Predominant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Colonization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situ speciation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10535"/>
              </p:ext>
            </p:extLst>
          </p:nvPr>
        </p:nvGraphicFramePr>
        <p:xfrm>
          <a:off x="1292087" y="3732695"/>
          <a:ext cx="6096000" cy="137663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8000"/>
                <a:gridCol w="3048000"/>
              </a:tblGrid>
              <a:tr h="634952">
                <a:tc>
                  <a:txBody>
                    <a:bodyPr/>
                    <a:lstStyle/>
                    <a:p>
                      <a:r>
                        <a:rPr lang="en-US" dirty="0" smtClean="0"/>
                        <a:t>Island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richness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58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2209746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txBody>
          <a:bodyPr>
            <a:normAutofit/>
          </a:bodyPr>
          <a:lstStyle/>
          <a:p>
            <a:r>
              <a:rPr lang="en-US" sz="3600" b="1" dirty="0" smtClean="0"/>
              <a:t>Island Biogeography</a:t>
            </a:r>
            <a:endParaRPr lang="en-US" sz="2800" i="1" dirty="0"/>
          </a:p>
        </p:txBody>
      </p:sp>
      <p:sp>
        <p:nvSpPr>
          <p:cNvPr id="11" name="Freeform 10"/>
          <p:cNvSpPr/>
          <p:nvPr/>
        </p:nvSpPr>
        <p:spPr>
          <a:xfrm>
            <a:off x="7865954" y="2950745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089789" y="3286217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633460" y="4418448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458031" y="1092251"/>
            <a:ext cx="8307156" cy="4003624"/>
          </a:xfrm>
        </p:spPr>
        <p:txBody>
          <a:bodyPr>
            <a:noAutofit/>
          </a:bodyPr>
          <a:lstStyle/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These </a:t>
            </a:r>
            <a:r>
              <a:rPr lang="en-US" sz="2400" dirty="0">
                <a:solidFill>
                  <a:schemeClr val="tx1"/>
                </a:solidFill>
              </a:rPr>
              <a:t>basic ideas of Island </a:t>
            </a:r>
            <a:r>
              <a:rPr lang="en-US" sz="2400" dirty="0" smtClean="0">
                <a:solidFill>
                  <a:schemeClr val="tx1"/>
                </a:solidFill>
              </a:rPr>
              <a:t>Biogeography were </a:t>
            </a:r>
            <a:r>
              <a:rPr lang="en-US" sz="2400" dirty="0">
                <a:solidFill>
                  <a:schemeClr val="tx1"/>
                </a:solidFill>
              </a:rPr>
              <a:t>developed by MacArthur and Wilson in </a:t>
            </a:r>
            <a:r>
              <a:rPr lang="en-US" sz="2400" dirty="0" smtClean="0">
                <a:solidFill>
                  <a:schemeClr val="tx1"/>
                </a:solidFill>
              </a:rPr>
              <a:t>the late sixties.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Only a </a:t>
            </a:r>
            <a:r>
              <a:rPr lang="en-US" sz="2400" dirty="0">
                <a:solidFill>
                  <a:schemeClr val="tx1"/>
                </a:solidFill>
              </a:rPr>
              <a:t>few studies tested them </a:t>
            </a:r>
            <a:r>
              <a:rPr lang="en-US" sz="2400" dirty="0" smtClean="0">
                <a:solidFill>
                  <a:schemeClr val="tx1"/>
                </a:solidFill>
              </a:rPr>
              <a:t>quantitatively [using plants or vertebrates].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smtClean="0">
                <a:solidFill>
                  <a:schemeClr val="tx1"/>
                </a:solidFill>
              </a:rPr>
              <a:t>recent paper </a:t>
            </a:r>
            <a:r>
              <a:rPr lang="en-US" sz="2400" dirty="0" smtClean="0">
                <a:solidFill>
                  <a:schemeClr val="tx1"/>
                </a:solidFill>
              </a:rPr>
              <a:t>argues that dispersal is not always asymmetrical, but also can be from island to continent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.  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9934" y="6477625"/>
            <a:ext cx="475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Filardi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Moyle (2005). Nature. 438: 216-219</a:t>
            </a:r>
          </a:p>
        </p:txBody>
      </p:sp>
    </p:spTree>
    <p:extLst>
      <p:ext uri="{BB962C8B-B14F-4D97-AF65-F5344CB8AC3E}">
        <p14:creationId xmlns:p14="http://schemas.microsoft.com/office/powerpoint/2010/main" val="79544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google_political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9999"/>
          <a:stretch/>
        </p:blipFill>
        <p:spPr>
          <a:xfrm>
            <a:off x="0" y="1279656"/>
            <a:ext cx="9141724" cy="557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2209746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txBody>
          <a:bodyPr>
            <a:normAutofit/>
          </a:bodyPr>
          <a:lstStyle/>
          <a:p>
            <a:r>
              <a:rPr lang="en-US" sz="3600" b="1" dirty="0" smtClean="0"/>
              <a:t>Model System: Geography</a:t>
            </a:r>
            <a:endParaRPr lang="en-US" sz="2800" dirty="0"/>
          </a:p>
        </p:txBody>
      </p:sp>
      <p:sp>
        <p:nvSpPr>
          <p:cNvPr id="11" name="Freeform 10"/>
          <p:cNvSpPr/>
          <p:nvPr/>
        </p:nvSpPr>
        <p:spPr>
          <a:xfrm>
            <a:off x="7865954" y="2950745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089789" y="3286217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633460" y="4418448"/>
            <a:ext cx="1086973" cy="543356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400" kern="1200" dirty="0"/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796416" y="4223004"/>
            <a:ext cx="3392514" cy="738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Connected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late Pleistocene)</a:t>
            </a:r>
            <a:endParaRPr lang="en-US" sz="1800" dirty="0">
              <a:solidFill>
                <a:srgbClr val="FF0000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796416" y="3286217"/>
            <a:ext cx="0" cy="2436721"/>
          </a:xfrm>
          <a:prstGeom prst="line">
            <a:avLst/>
          </a:prstGeom>
          <a:ln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nector 25"/>
          <p:cNvSpPr/>
          <p:nvPr/>
        </p:nvSpPr>
        <p:spPr>
          <a:xfrm rot="1394776">
            <a:off x="3714183" y="2916668"/>
            <a:ext cx="5547929" cy="3293233"/>
          </a:xfrm>
          <a:prstGeom prst="flowChartConnector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6"/>
          <p:cNvSpPr txBox="1">
            <a:spLocks/>
          </p:cNvSpPr>
          <p:nvPr/>
        </p:nvSpPr>
        <p:spPr>
          <a:xfrm>
            <a:off x="4480505" y="2076450"/>
            <a:ext cx="3392514" cy="7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Never connected</a:t>
            </a: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4568185">
            <a:off x="2034001" y="1062048"/>
            <a:ext cx="3995104" cy="4352930"/>
          </a:xfrm>
          <a:prstGeom prst="arc">
            <a:avLst>
              <a:gd name="adj1" fmla="val 16200000"/>
              <a:gd name="adj2" fmla="val 21581815"/>
            </a:avLst>
          </a:prstGeom>
          <a:ln w="15875"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4375150" y="5135562"/>
            <a:ext cx="2822892" cy="2785659"/>
          </a:xfrm>
          <a:prstGeom prst="arc">
            <a:avLst>
              <a:gd name="adj1" fmla="val 13670000"/>
              <a:gd name="adj2" fmla="val 21349121"/>
            </a:avLst>
          </a:prstGeom>
          <a:ln w="15875"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Arc 31"/>
          <p:cNvSpPr/>
          <p:nvPr/>
        </p:nvSpPr>
        <p:spPr>
          <a:xfrm rot="13236521">
            <a:off x="8238551" y="4726349"/>
            <a:ext cx="1428750" cy="1304490"/>
          </a:xfrm>
          <a:prstGeom prst="arc">
            <a:avLst>
              <a:gd name="adj1" fmla="val 14841772"/>
              <a:gd name="adj2" fmla="val 2982428"/>
            </a:avLst>
          </a:prstGeom>
          <a:ln w="15875"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btitle 6"/>
          <p:cNvSpPr txBox="1">
            <a:spLocks/>
          </p:cNvSpPr>
          <p:nvPr/>
        </p:nvSpPr>
        <p:spPr>
          <a:xfrm>
            <a:off x="8337732" y="5504969"/>
            <a:ext cx="1090748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0000FF"/>
                </a:solidFill>
              </a:rPr>
              <a:t>18,274 km</a:t>
            </a:r>
            <a:r>
              <a:rPr lang="en-US" sz="1100" baseline="30000" dirty="0" smtClean="0">
                <a:solidFill>
                  <a:srgbClr val="0000FF"/>
                </a:solidFill>
              </a:rPr>
              <a:t>2</a:t>
            </a:r>
            <a:endParaRPr lang="en-US" sz="1100" baseline="30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Subtitle 6"/>
          <p:cNvSpPr txBox="1">
            <a:spLocks/>
          </p:cNvSpPr>
          <p:nvPr/>
        </p:nvSpPr>
        <p:spPr>
          <a:xfrm>
            <a:off x="5734304" y="5684756"/>
            <a:ext cx="1090748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0000FF"/>
                </a:solidFill>
              </a:rPr>
              <a:t>18,576 </a:t>
            </a:r>
            <a:r>
              <a:rPr lang="en-US" sz="1100" dirty="0" smtClean="0">
                <a:solidFill>
                  <a:srgbClr val="0000FF"/>
                </a:solidFill>
              </a:rPr>
              <a:t>km</a:t>
            </a:r>
            <a:r>
              <a:rPr lang="en-US" sz="1100" baseline="30000" dirty="0" smtClean="0">
                <a:solidFill>
                  <a:srgbClr val="0000FF"/>
                </a:solidFill>
              </a:rPr>
              <a:t>2</a:t>
            </a:r>
            <a:endParaRPr lang="en-US" sz="1100" baseline="30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Subtitle 6"/>
          <p:cNvSpPr txBox="1">
            <a:spLocks/>
          </p:cNvSpPr>
          <p:nvPr/>
        </p:nvSpPr>
        <p:spPr>
          <a:xfrm>
            <a:off x="6349891" y="4917593"/>
            <a:ext cx="1090748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0000FF"/>
                </a:solidFill>
              </a:rPr>
              <a:t>12,190 </a:t>
            </a:r>
            <a:r>
              <a:rPr lang="en-US" sz="1100" dirty="0" smtClean="0">
                <a:solidFill>
                  <a:srgbClr val="0000FF"/>
                </a:solidFill>
              </a:rPr>
              <a:t>km</a:t>
            </a:r>
            <a:r>
              <a:rPr lang="en-US" sz="1100" baseline="30000" dirty="0" smtClean="0">
                <a:solidFill>
                  <a:srgbClr val="0000FF"/>
                </a:solidFill>
              </a:rPr>
              <a:t>2</a:t>
            </a:r>
            <a:endParaRPr lang="en-US" sz="1100" baseline="30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Subtitle 6"/>
          <p:cNvSpPr txBox="1">
            <a:spLocks/>
          </p:cNvSpPr>
          <p:nvPr/>
        </p:nvSpPr>
        <p:spPr>
          <a:xfrm>
            <a:off x="4810244" y="3964522"/>
            <a:ext cx="1090748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0000FF"/>
                </a:solidFill>
              </a:rPr>
              <a:t>28,400 </a:t>
            </a:r>
            <a:r>
              <a:rPr lang="en-US" sz="1100" dirty="0" smtClean="0">
                <a:solidFill>
                  <a:srgbClr val="0000FF"/>
                </a:solidFill>
              </a:rPr>
              <a:t>km</a:t>
            </a:r>
            <a:r>
              <a:rPr lang="en-US" sz="1100" baseline="30000" dirty="0" smtClean="0">
                <a:solidFill>
                  <a:srgbClr val="0000FF"/>
                </a:solidFill>
              </a:rPr>
              <a:t>2</a:t>
            </a:r>
            <a:endParaRPr lang="en-US" sz="1100" baseline="30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Subtitle 6"/>
          <p:cNvSpPr txBox="1">
            <a:spLocks/>
          </p:cNvSpPr>
          <p:nvPr/>
        </p:nvSpPr>
        <p:spPr>
          <a:xfrm>
            <a:off x="2036944" y="3399505"/>
            <a:ext cx="1090748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785,753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km</a:t>
            </a:r>
            <a:r>
              <a:rPr lang="en-US" sz="11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Subtitle 6"/>
          <p:cNvSpPr txBox="1">
            <a:spLocks/>
          </p:cNvSpPr>
          <p:nvPr/>
        </p:nvSpPr>
        <p:spPr>
          <a:xfrm>
            <a:off x="1981200" y="2819400"/>
            <a:ext cx="709613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660066"/>
                </a:solidFill>
              </a:rPr>
              <a:t>n=145</a:t>
            </a:r>
            <a:endParaRPr lang="en-US" sz="2400" dirty="0" smtClean="0">
              <a:solidFill>
                <a:srgbClr val="660066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Subtitle 6"/>
          <p:cNvSpPr txBox="1">
            <a:spLocks/>
          </p:cNvSpPr>
          <p:nvPr/>
        </p:nvSpPr>
        <p:spPr>
          <a:xfrm>
            <a:off x="5105400" y="3200400"/>
            <a:ext cx="709613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660066"/>
                </a:solidFill>
              </a:rPr>
              <a:t>n=15</a:t>
            </a:r>
            <a:endParaRPr lang="en-US" sz="2400" dirty="0" smtClean="0">
              <a:solidFill>
                <a:srgbClr val="660066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Subtitle 6"/>
          <p:cNvSpPr txBox="1">
            <a:spLocks/>
          </p:cNvSpPr>
          <p:nvPr/>
        </p:nvSpPr>
        <p:spPr>
          <a:xfrm>
            <a:off x="6679406" y="4492677"/>
            <a:ext cx="709613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660066"/>
                </a:solidFill>
              </a:rPr>
              <a:t>n=7</a:t>
            </a:r>
            <a:endParaRPr lang="en-US" sz="2400" dirty="0" smtClean="0">
              <a:solidFill>
                <a:srgbClr val="660066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Subtitle 6"/>
          <p:cNvSpPr txBox="1">
            <a:spLocks/>
          </p:cNvSpPr>
          <p:nvPr/>
        </p:nvSpPr>
        <p:spPr>
          <a:xfrm>
            <a:off x="5867400" y="5410200"/>
            <a:ext cx="709613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660066"/>
                </a:solidFill>
              </a:rPr>
              <a:t>n=48</a:t>
            </a:r>
            <a:endParaRPr lang="en-US" sz="2400" dirty="0" smtClean="0">
              <a:solidFill>
                <a:srgbClr val="660066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Subtitle 6"/>
          <p:cNvSpPr txBox="1">
            <a:spLocks/>
          </p:cNvSpPr>
          <p:nvPr/>
        </p:nvSpPr>
        <p:spPr>
          <a:xfrm>
            <a:off x="8382000" y="4876800"/>
            <a:ext cx="709613" cy="43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660066"/>
                </a:solidFill>
              </a:rPr>
              <a:t>n=57</a:t>
            </a:r>
            <a:endParaRPr lang="en-US" sz="2400" dirty="0" smtClean="0">
              <a:solidFill>
                <a:srgbClr val="660066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Subtitle 6"/>
          <p:cNvSpPr txBox="1">
            <a:spLocks/>
          </p:cNvSpPr>
          <p:nvPr/>
        </p:nvSpPr>
        <p:spPr>
          <a:xfrm>
            <a:off x="9213093" y="1315381"/>
            <a:ext cx="8307156" cy="4805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chemeClr val="tx1"/>
                </a:solidFill>
              </a:rPr>
              <a:t>Melanesian </a:t>
            </a:r>
            <a:r>
              <a:rPr lang="en-US" sz="1100" i="1" dirty="0" err="1" smtClean="0">
                <a:solidFill>
                  <a:schemeClr val="tx1"/>
                </a:solidFill>
              </a:rPr>
              <a:t>Pheidole</a:t>
            </a:r>
            <a:r>
              <a:rPr lang="en-US" sz="1100" dirty="0" smtClean="0">
                <a:solidFill>
                  <a:schemeClr val="tx1"/>
                </a:solidFill>
              </a:rPr>
              <a:t> ants is an excellent arthropod model for testing island biogeography hypotheses:</a:t>
            </a:r>
          </a:p>
          <a:p>
            <a:pPr marL="342900" indent="-342900" algn="l">
              <a:buFont typeface="Arial"/>
              <a:buChar char="•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The region was the focal area for classical biogeographic studies in the past</a:t>
            </a:r>
          </a:p>
          <a:p>
            <a:pPr marL="342900" indent="-342900" algn="l">
              <a:buFont typeface="Arial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New Guinea and Australia were connected during late Pleistocene = source area</a:t>
            </a:r>
          </a:p>
          <a:p>
            <a:pPr marL="342900" indent="-342900" algn="l">
              <a:buFont typeface="Arial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Archipelagos were never connected by land bridges</a:t>
            </a:r>
          </a:p>
          <a:p>
            <a:pPr marL="342900" indent="-342900" algn="l">
              <a:buFont typeface="Arial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Ant radiation probably occurred after the geological origin of the archipelagos</a:t>
            </a:r>
          </a:p>
          <a:p>
            <a:pPr marL="342900" indent="-342900" algn="l">
              <a:buFont typeface="Arial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Ants are speciose and their fauna is [relatively] carefully surveyed</a:t>
            </a:r>
          </a:p>
          <a:p>
            <a:pPr marL="342900" indent="-342900" algn="l">
              <a:buFont typeface="Arial"/>
              <a:buChar char="•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2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2209746"/>
          </a:xfrm>
        </p:spPr>
        <p:txBody>
          <a:bodyPr>
            <a:normAutofit/>
          </a:bodyPr>
          <a:lstStyle/>
          <a:p>
            <a:r>
              <a:rPr lang="en-US" sz="3600" b="1" dirty="0"/>
              <a:t>Model System: </a:t>
            </a:r>
            <a:r>
              <a:rPr lang="en-US" sz="3600" b="1" i="1" dirty="0" err="1" smtClean="0"/>
              <a:t>Pheidole</a:t>
            </a:r>
            <a:endParaRPr lang="en-US" sz="28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8756" y="1398705"/>
            <a:ext cx="9524030" cy="4086107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Eusocial</a:t>
            </a:r>
            <a:r>
              <a:rPr lang="en-US" sz="2400" dirty="0" smtClean="0">
                <a:solidFill>
                  <a:schemeClr val="tx1"/>
                </a:solidFill>
              </a:rPr>
              <a:t> (queen and workers)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Two types of workers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Feed on seeds or insects</a:t>
            </a: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~1100 </a:t>
            </a:r>
            <a:r>
              <a:rPr lang="en-US" sz="2400" dirty="0" err="1" smtClean="0">
                <a:solidFill>
                  <a:schemeClr val="tx1"/>
                </a:solidFill>
              </a:rPr>
              <a:t>spp</a:t>
            </a:r>
            <a:r>
              <a:rPr lang="en-US" sz="2400" dirty="0" smtClean="0">
                <a:solidFill>
                  <a:schemeClr val="tx1"/>
                </a:solidFill>
              </a:rPr>
              <a:t> worldwide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~</a:t>
            </a:r>
            <a:r>
              <a:rPr lang="en-US" sz="2400" dirty="0">
                <a:solidFill>
                  <a:schemeClr val="tx1"/>
                </a:solidFill>
              </a:rPr>
              <a:t>272 </a:t>
            </a:r>
            <a:r>
              <a:rPr lang="en-US" sz="2400" dirty="0" err="1" smtClean="0">
                <a:solidFill>
                  <a:schemeClr val="tx1"/>
                </a:solidFill>
              </a:rPr>
              <a:t>spp</a:t>
            </a:r>
            <a:r>
              <a:rPr lang="en-US" sz="2400" dirty="0" smtClean="0">
                <a:solidFill>
                  <a:schemeClr val="tx1"/>
                </a:solidFill>
              </a:rPr>
              <a:t> in Melanesia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Many </a:t>
            </a:r>
            <a:r>
              <a:rPr lang="en-US" sz="2400" dirty="0" err="1" smtClean="0">
                <a:solidFill>
                  <a:schemeClr val="tx1"/>
                </a:solidFill>
              </a:rPr>
              <a:t>spp</a:t>
            </a:r>
            <a:r>
              <a:rPr lang="en-US" sz="2400" dirty="0" smtClean="0">
                <a:solidFill>
                  <a:schemeClr val="tx1"/>
                </a:solidFill>
              </a:rPr>
              <a:t> endemic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Some </a:t>
            </a:r>
            <a:r>
              <a:rPr lang="en-US" sz="2400" dirty="0" err="1" smtClean="0">
                <a:solidFill>
                  <a:schemeClr val="tx1"/>
                </a:solidFill>
              </a:rPr>
              <a:t>spp</a:t>
            </a:r>
            <a:r>
              <a:rPr lang="en-US" sz="2400" dirty="0" smtClean="0">
                <a:solidFill>
                  <a:schemeClr val="tx1"/>
                </a:solidFill>
              </a:rPr>
              <a:t> invasive and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widely distributed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spadonia3-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76" t="6194" r="14476" b="6073"/>
          <a:stretch/>
        </p:blipFill>
        <p:spPr>
          <a:xfrm>
            <a:off x="3493818" y="2846832"/>
            <a:ext cx="5496239" cy="3218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1748" y="6163353"/>
            <a:ext cx="3639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Major and minor workers of </a:t>
            </a: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Pheidole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1400" i="1" dirty="0" err="1" smtClean="0">
                <a:solidFill>
                  <a:schemeClr val="bg1">
                    <a:lumMod val="65000"/>
                  </a:schemeClr>
                </a:solidFill>
              </a:rPr>
              <a:t>spadonia</a:t>
            </a:r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18274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Island size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0206" y="5943023"/>
            <a:ext cx="8636000" cy="1013661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Species richness increases </a:t>
            </a:r>
            <a:r>
              <a:rPr lang="en-US" sz="2400" dirty="0" smtClean="0">
                <a:solidFill>
                  <a:schemeClr val="tx1"/>
                </a:solidFill>
              </a:rPr>
              <a:t>with </a:t>
            </a:r>
            <a:r>
              <a:rPr lang="en-US" sz="2400" dirty="0">
                <a:solidFill>
                  <a:schemeClr val="tx1"/>
                </a:solidFill>
              </a:rPr>
              <a:t>area </a:t>
            </a:r>
            <a:r>
              <a:rPr lang="en-US" sz="2400" dirty="0" smtClean="0">
                <a:solidFill>
                  <a:schemeClr val="tx1"/>
                </a:solidFill>
              </a:rPr>
              <a:t>size, but PSV may increase or decrease.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 descr="SAR_PDA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r="-3"/>
          <a:stretch/>
        </p:blipFill>
        <p:spPr>
          <a:xfrm>
            <a:off x="566465" y="770759"/>
            <a:ext cx="7596569" cy="5264836"/>
          </a:xfrm>
          <a:prstGeom prst="rect">
            <a:avLst/>
          </a:prstGeom>
        </p:spPr>
      </p:pic>
      <p:sp>
        <p:nvSpPr>
          <p:cNvPr id="11" name="Subtitle 6"/>
          <p:cNvSpPr txBox="1">
            <a:spLocks/>
          </p:cNvSpPr>
          <p:nvPr/>
        </p:nvSpPr>
        <p:spPr>
          <a:xfrm>
            <a:off x="9252606" y="778940"/>
            <a:ext cx="2037255" cy="508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PSV=phylogenetic species variability.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7225" y="6458430"/>
            <a:ext cx="436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PSV proposed in </a:t>
            </a:r>
            <a:r>
              <a:rPr lang="cs-CZ" sz="1400" dirty="0" err="1" smtClean="0">
                <a:solidFill>
                  <a:schemeClr val="bg1">
                    <a:lumMod val="65000"/>
                  </a:schemeClr>
                </a:solidFill>
              </a:rPr>
              <a:t>Helmus</a:t>
            </a:r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i="1" dirty="0" smtClean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, 2007. </a:t>
            </a:r>
            <a:r>
              <a:rPr lang="cs-CZ" sz="1400" dirty="0" err="1" smtClean="0">
                <a:solidFill>
                  <a:schemeClr val="bg1">
                    <a:lumMod val="65000"/>
                  </a:schemeClr>
                </a:solidFill>
              </a:rPr>
              <a:t>Am</a:t>
            </a:r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cs-CZ" sz="1400" dirty="0" err="1" smtClean="0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. 169: 68-83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0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18274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Distance from source area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01449" y="5923166"/>
            <a:ext cx="9056413" cy="1258903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With distance, species richness decreases, but PSV may decrease or increase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001" y="5702976"/>
            <a:ext cx="6312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Maximum Likelihood tree (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RAxML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311 taxa,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 loci,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8913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nt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(aligned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25 partitions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SAR_PDAR_vs_distance.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4" y="798570"/>
            <a:ext cx="7154972" cy="52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1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xML_311taxon_25partitions_short_root.color_cod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197"/>
            <a:ext cx="9144000" cy="4517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-517740"/>
            <a:ext cx="9834880" cy="18274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Global diversification of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Pheidole</a:t>
            </a:r>
            <a:r>
              <a:rPr lang="en-US" sz="3600" b="1" dirty="0" smtClean="0"/>
              <a:t> </a:t>
            </a:r>
            <a:endParaRPr lang="en-US" sz="36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0" y="2192455"/>
            <a:ext cx="9524030" cy="4086107"/>
          </a:xfrm>
        </p:spPr>
        <p:txBody>
          <a:bodyPr>
            <a:noAutofit/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001" y="5702976"/>
            <a:ext cx="6312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Maximum Likelihood tree (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RAxML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311 taxa,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 loci,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8913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nt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(aligned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25 partitions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63" y="6301362"/>
            <a:ext cx="8614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1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mt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(CO1) and 8 nuclear genes.  There are many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pseudogenes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for CO1; H3 has two-copies.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Copy-specific protocols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developed for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CO1 and H3. 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0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897</Words>
  <Application>Microsoft Macintosh PowerPoint</Application>
  <PresentationFormat>On-screen Show (4:3)</PresentationFormat>
  <Paragraphs>176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Excel Sheet</vt:lpstr>
      <vt:lpstr>Colonization history and speciation dynamics: understanding species diversity patterns  in the hyperdiverse Pheidole ants from the South Pacific</vt:lpstr>
      <vt:lpstr>Island Biogeography</vt:lpstr>
      <vt:lpstr>Island Biogeography: Predictions</vt:lpstr>
      <vt:lpstr>Island Biogeography</vt:lpstr>
      <vt:lpstr>Model System: Geography</vt:lpstr>
      <vt:lpstr>Model System: Pheidole</vt:lpstr>
      <vt:lpstr>Island size</vt:lpstr>
      <vt:lpstr>Distance from source area</vt:lpstr>
      <vt:lpstr>Global diversification of Pheidole </vt:lpstr>
      <vt:lpstr>Global diversification of Pheidole </vt:lpstr>
      <vt:lpstr>Global diversification of Pheidole </vt:lpstr>
      <vt:lpstr>Historical biogeography of Pheidole in Melanesia</vt:lpstr>
      <vt:lpstr>Historical biogeography of Pheidole in Melanesia</vt:lpstr>
      <vt:lpstr>Monarcha flycatchers</vt:lpstr>
      <vt:lpstr>Historical biogeography of Pheidole in Melanesia</vt:lpstr>
      <vt:lpstr>Is this scenario statistically supported?</vt:lpstr>
      <vt:lpstr>Testing Biogeographic Hypotheses</vt:lpstr>
      <vt:lpstr>Testing Biogeographic Hypotheses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Colonization history and speciation dynamics: understanding species diversity patterns in the hyperdiverse Pheidole ants from the South Pacific</dc:title>
  <dc:creator>LSA User</dc:creator>
  <cp:lastModifiedBy>LSA User</cp:lastModifiedBy>
  <cp:revision>251</cp:revision>
  <dcterms:created xsi:type="dcterms:W3CDTF">2013-06-19T18:02:49Z</dcterms:created>
  <dcterms:modified xsi:type="dcterms:W3CDTF">2013-06-21T04:28:00Z</dcterms:modified>
</cp:coreProperties>
</file>